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8" r:id="rId3"/>
    <p:sldId id="293" r:id="rId4"/>
    <p:sldId id="275" r:id="rId5"/>
    <p:sldId id="301" r:id="rId6"/>
    <p:sldId id="303" r:id="rId7"/>
    <p:sldId id="290" r:id="rId8"/>
    <p:sldId id="289" r:id="rId9"/>
    <p:sldId id="304" r:id="rId10"/>
    <p:sldId id="296" r:id="rId11"/>
    <p:sldId id="302" r:id="rId12"/>
    <p:sldId id="309" r:id="rId13"/>
    <p:sldId id="308" r:id="rId14"/>
    <p:sldId id="306" r:id="rId15"/>
    <p:sldId id="305" r:id="rId16"/>
    <p:sldId id="266" r:id="rId17"/>
    <p:sldId id="307" r:id="rId18"/>
    <p:sldId id="264" r:id="rId19"/>
    <p:sldId id="299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>
        <p:scale>
          <a:sx n="50" d="100"/>
          <a:sy n="50" d="100"/>
        </p:scale>
        <p:origin x="-187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BF420-306D-4034-A3E6-BE053C58B077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FB87-92E7-4ACD-9DCB-A8FEB914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4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Emphasise</a:t>
            </a:r>
            <a:r>
              <a:rPr lang="en-GB" altLang="en-US" baseline="0" dirty="0" smtClean="0"/>
              <a:t> not just 6 months – might be reviewing beyond that</a:t>
            </a:r>
          </a:p>
          <a:p>
            <a:pPr eaLnBrk="1" hangingPunct="1">
              <a:spcBef>
                <a:spcPct val="0"/>
              </a:spcBef>
            </a:pPr>
            <a:endParaRPr lang="en-GB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 smtClean="0"/>
              <a:t>And that this is a WORKSHOP so establish now that this is a safe space to speak, ask questions and what gets discussed in room stays in room</a:t>
            </a:r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DE2DE-991F-4673-90D3-C0413A97E99F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</a:t>
            </a:r>
            <a:r>
              <a:rPr lang="en-GB" baseline="0" smtClean="0"/>
              <a:t>equal access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</a:t>
            </a:r>
            <a:r>
              <a:rPr lang="en-GB" baseline="0" smtClean="0"/>
              <a:t>equal access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</a:p>
          <a:p>
            <a:endParaRPr lang="en-GB" dirty="0" smtClean="0"/>
          </a:p>
          <a:p>
            <a:r>
              <a:rPr lang="en-GB" dirty="0" smtClean="0"/>
              <a:t>Actions could be</a:t>
            </a:r>
            <a:endParaRPr lang="en-GB" baseline="0" dirty="0" smtClean="0"/>
          </a:p>
          <a:p>
            <a:endParaRPr lang="en-GB" baseline="0" dirty="0" smtClean="0"/>
          </a:p>
          <a:p>
            <a:pPr lvl="2"/>
            <a:r>
              <a:rPr lang="en-GB" dirty="0" smtClean="0"/>
              <a:t>Information / reassurance on the day</a:t>
            </a:r>
            <a:endParaRPr lang="en-GB" sz="3200" dirty="0" smtClean="0"/>
          </a:p>
          <a:p>
            <a:pPr lvl="2"/>
            <a:r>
              <a:rPr lang="en-GB" dirty="0" smtClean="0"/>
              <a:t>Written information sent later</a:t>
            </a:r>
            <a:endParaRPr lang="en-GB" sz="3200" dirty="0" smtClean="0"/>
          </a:p>
          <a:p>
            <a:pPr lvl="2"/>
            <a:r>
              <a:rPr lang="en-GB" dirty="0" smtClean="0"/>
              <a:t>Referrals and signposting</a:t>
            </a:r>
            <a:endParaRPr lang="en-GB" sz="3200" dirty="0" smtClean="0"/>
          </a:p>
          <a:p>
            <a:pPr lvl="2"/>
            <a:r>
              <a:rPr lang="en-GB" dirty="0" smtClean="0"/>
              <a:t>Self-management guidance / advice</a:t>
            </a:r>
            <a:endParaRPr lang="en-GB" sz="3200" dirty="0" smtClean="0"/>
          </a:p>
          <a:p>
            <a:endParaRPr lang="en-GB" dirty="0" smtClean="0"/>
          </a:p>
          <a:p>
            <a:r>
              <a:rPr lang="en-GB" dirty="0" smtClean="0"/>
              <a:t>But do they agree?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word map from UKSF workshop – do they</a:t>
            </a:r>
            <a:r>
              <a:rPr lang="en-GB" baseline="0" dirty="0" smtClean="0"/>
              <a:t> agree?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word map from UKSF workshop – do they</a:t>
            </a:r>
            <a:r>
              <a:rPr lang="en-GB" baseline="0" dirty="0" smtClean="0"/>
              <a:t> agree?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</a:p>
          <a:p>
            <a:endParaRPr lang="en-GB" baseline="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Care home residents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Out of area stroke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People discharged without rehab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7030A0"/>
                </a:solidFill>
              </a:rPr>
              <a:t>- EXAMPLE: CSU might be able to support ID based on registered GP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i="1" dirty="0" smtClean="0">
                <a:solidFill>
                  <a:srgbClr val="7030A0"/>
                </a:solidFill>
              </a:rPr>
              <a:t>Database / systems</a:t>
            </a:r>
            <a:r>
              <a:rPr lang="en-GB" sz="2000" i="1" baseline="0" dirty="0" smtClean="0">
                <a:solidFill>
                  <a:srgbClr val="7030A0"/>
                </a:solidFill>
              </a:rPr>
              <a:t> to integrate with hospitals to ID patients</a:t>
            </a:r>
            <a:endParaRPr lang="en-GB" sz="2000" i="1" dirty="0" smtClean="0">
              <a:solidFill>
                <a:srgbClr val="7030A0"/>
              </a:solidFill>
            </a:endParaRPr>
          </a:p>
          <a:p>
            <a:endParaRPr lang="en-GB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/>
              <a:t>Include </a:t>
            </a:r>
            <a:r>
              <a:rPr lang="en-GB" sz="2000" dirty="0" smtClean="0"/>
              <a:t>people who may have additional needs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Location of review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Potential to include others in review process </a:t>
            </a:r>
            <a:r>
              <a:rPr lang="en-GB" sz="2000" dirty="0" smtClean="0">
                <a:solidFill>
                  <a:srgbClr val="7030A0"/>
                </a:solidFill>
              </a:rPr>
              <a:t>(with consent)* invitation letter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People with cognitive / communication needs </a:t>
            </a:r>
            <a:r>
              <a:rPr lang="en-GB" sz="2000" dirty="0" smtClean="0">
                <a:solidFill>
                  <a:srgbClr val="7030A0"/>
                </a:solidFill>
              </a:rPr>
              <a:t>(easy access GM-SAT)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</a:p>
          <a:p>
            <a:endParaRPr lang="en-GB" dirty="0" smtClean="0"/>
          </a:p>
          <a:p>
            <a:r>
              <a:rPr lang="en-GB" dirty="0" smtClean="0"/>
              <a:t>Actions could be</a:t>
            </a:r>
            <a:endParaRPr lang="en-GB" baseline="0" dirty="0" smtClean="0"/>
          </a:p>
          <a:p>
            <a:endParaRPr lang="en-GB" baseline="0" dirty="0" smtClean="0"/>
          </a:p>
          <a:p>
            <a:pPr lvl="2"/>
            <a:r>
              <a:rPr lang="en-GB" dirty="0" smtClean="0"/>
              <a:t>Information / reassurance on the day</a:t>
            </a:r>
            <a:endParaRPr lang="en-GB" sz="3200" dirty="0" smtClean="0"/>
          </a:p>
          <a:p>
            <a:pPr lvl="2"/>
            <a:r>
              <a:rPr lang="en-GB" dirty="0" smtClean="0"/>
              <a:t>Written information sent later</a:t>
            </a:r>
            <a:endParaRPr lang="en-GB" sz="3200" dirty="0" smtClean="0"/>
          </a:p>
          <a:p>
            <a:pPr lvl="2"/>
            <a:r>
              <a:rPr lang="en-GB" dirty="0" smtClean="0"/>
              <a:t>Referrals and signposting</a:t>
            </a:r>
            <a:endParaRPr lang="en-GB" sz="3200" dirty="0" smtClean="0"/>
          </a:p>
          <a:p>
            <a:pPr lvl="2"/>
            <a:r>
              <a:rPr lang="en-GB" dirty="0" smtClean="0"/>
              <a:t>Self-management guidance / advice</a:t>
            </a:r>
            <a:endParaRPr lang="en-GB" sz="3200" dirty="0" smtClean="0"/>
          </a:p>
          <a:p>
            <a:endParaRPr lang="en-GB" dirty="0" smtClean="0"/>
          </a:p>
          <a:p>
            <a:r>
              <a:rPr lang="en-GB" dirty="0" smtClean="0"/>
              <a:t>But do they agree?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</a:p>
          <a:p>
            <a:endParaRPr lang="en-GB" baseline="0" dirty="0" smtClean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Anyone with skills / knowledge of 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effects of stroke and how to accommodate / rehabilitate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Services (NHS, social care &amp; third sector) that could help address need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RCP / NICE / local guidance for up-to-date information e.g. range of BP targets, appropriate medications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Tools that can facilitate a review (e.g. GM-SAT)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</a:p>
          <a:p>
            <a:endParaRPr lang="en-GB" baseline="0" dirty="0" smtClean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Anyone with skills / knowledge of 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effects of stroke and how to accommodate / rehabilitate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Services (NHS, social care &amp; third sector) that could help address need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RCP / NICE / local guidance for up-to-date information e.g. range of BP targets, appropriate medications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Tools that can facilitate a review (e.g. GM-SAT)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</a:p>
          <a:p>
            <a:endParaRPr lang="en-GB" baseline="0" dirty="0" smtClean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Anyone with skills / knowledge of 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effects of stroke and how to accommodate / rehabilitate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Services (NHS, social care &amp; third sector) that could help address need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RCP / NICE / local guidance for up-to-date information e.g. range of BP targets, appropriate medications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Tools that can facilitate a review (e.g. GM-SAT)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equal access</a:t>
            </a:r>
          </a:p>
          <a:p>
            <a:endParaRPr lang="en-GB" baseline="0" dirty="0" smtClean="0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Anyone with skills / knowledge of 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effects of stroke and how to accommodate / rehabilitate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Services (NHS, social care &amp; third sector) that could help address need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RCP / NICE / local guidance for up-to-date information e.g. range of BP targets, appropriate medications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Tools that can facilitate a review (e.g. GM-SAT)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thinking about</a:t>
            </a:r>
            <a:r>
              <a:rPr lang="en-GB" baseline="0" dirty="0" smtClean="0"/>
              <a:t> how they find people for review and ensure </a:t>
            </a:r>
            <a:r>
              <a:rPr lang="en-GB" baseline="0" smtClean="0"/>
              <a:t>equal access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FB87-92E7-4ACD-9DCB-A8FEB914B9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0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5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3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8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5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5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7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6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AE16-1E4C-466B-8625-1EFC3246BC7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37A3-AE45-40DB-AA0D-566C98702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bit.ly/GM-SA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asp.ac.uk/wp-content/uploads/2017/07/BASP-Clinical-Standards-Commitee-Recommendations-for-providing-six-month-follow-up-assessment-post-stroke-2017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asp.ac.uk/wp-content/uploads/2017/07/BASP-Clinical-Standards-Commitee-Recommendations-for-providing-six-month-follow-up-assessment-post-stroke-2017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9"/>
          <p:cNvSpPr>
            <a:spLocks noChangeArrowheads="1"/>
          </p:cNvSpPr>
          <p:nvPr/>
        </p:nvSpPr>
        <p:spPr bwMode="auto">
          <a:xfrm>
            <a:off x="287338" y="4509120"/>
            <a:ext cx="8856662" cy="8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sym typeface="Arial" charset="0"/>
              </a:rPr>
              <a:t>Emma Patchwood</a:t>
            </a:r>
            <a:endParaRPr lang="en-GB" altLang="en-US" sz="2400" dirty="0">
              <a:solidFill>
                <a:srgbClr val="000000"/>
              </a:solidFill>
              <a:sym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757460" y="1514203"/>
            <a:ext cx="7845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/>
              <a:t>Six month reviews…..</a:t>
            </a:r>
            <a:endParaRPr lang="en-US" altLang="en-US" sz="3600" dirty="0"/>
          </a:p>
        </p:txBody>
      </p:sp>
      <p:pic>
        <p:nvPicPr>
          <p:cNvPr id="3083" name="Picture 2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0" y="332656"/>
            <a:ext cx="2190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88" y="5550331"/>
            <a:ext cx="4663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Greater Manchester ODN workshop</a:t>
            </a:r>
          </a:p>
          <a:p>
            <a:r>
              <a:rPr lang="en-GB" sz="2400" dirty="0" smtClean="0"/>
              <a:t>28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Feb 2019.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83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381503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Knowledge of local support available</a:t>
            </a:r>
            <a:endParaRPr lang="en-GB" altLang="en-US" sz="6600" b="1" dirty="0"/>
          </a:p>
        </p:txBody>
      </p:sp>
      <p:pic>
        <p:nvPicPr>
          <p:cNvPr id="2050" name="Picture 2" descr="Image result for directory of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24" y="3284984"/>
            <a:ext cx="4320480" cy="14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034" y="1984525"/>
            <a:ext cx="678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GM-SAT2 guidance for possible actions……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45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96267"/>
          <p:cNvCxnSpPr>
            <a:cxnSpLocks noChangeShapeType="1"/>
          </p:cNvCxnSpPr>
          <p:nvPr/>
        </p:nvCxnSpPr>
        <p:spPr bwMode="auto">
          <a:xfrm flipV="1">
            <a:off x="1254125" y="3478565"/>
            <a:ext cx="6954756" cy="17110"/>
          </a:xfrm>
          <a:prstGeom prst="line">
            <a:avLst/>
          </a:prstGeom>
          <a:noFill/>
          <a:ln w="76200" algn="ctr">
            <a:solidFill>
              <a:srgbClr val="5B35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883402"/>
          </a:xfrm>
        </p:spPr>
        <p:txBody>
          <a:bodyPr/>
          <a:lstStyle/>
          <a:p>
            <a:r>
              <a:rPr lang="en-GB" altLang="en-US" sz="4400" dirty="0" smtClean="0">
                <a:latin typeface="Arial" charset="0"/>
                <a:ea typeface="Geneva" pitchFamily="34" charset="0"/>
                <a:cs typeface="Arial" charset="0"/>
              </a:rPr>
              <a:t>Six month review process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1463" y="3907936"/>
            <a:ext cx="1692275" cy="928016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appointment with service user for review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25409" y="1734344"/>
            <a:ext cx="1690687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 person-centred review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4038" y="1700213"/>
            <a:ext cx="1547812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service user for review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7888" y="2925763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1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38338" y="3321050"/>
            <a:ext cx="898525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12359" y="3001987"/>
            <a:ext cx="900113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3</a:t>
            </a:r>
          </a:p>
        </p:txBody>
      </p:sp>
      <p:sp>
        <p:nvSpPr>
          <p:cNvPr id="32786" name="AutoShape 4"/>
          <p:cNvSpPr>
            <a:spLocks noChangeAspect="1" noChangeArrowheads="1" noTextEdit="1"/>
          </p:cNvSpPr>
          <p:nvPr/>
        </p:nvSpPr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88" name="Picture 6" descr="C:\Users\phil.lynch\AppData\Local\Microsoft\Windows\Temporary Internet Files\Content.IE5\XO68PIIL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347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219" y="1216058"/>
            <a:ext cx="3934381" cy="5381294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77962" y="5556012"/>
            <a:ext cx="3853232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to 6 months </a:t>
            </a:r>
            <a:r>
              <a:rPr lang="en-GB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post-stroke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SSNAP = between 4 </a:t>
            </a:r>
            <a:r>
              <a:rPr lang="en-GB" dirty="0">
                <a:latin typeface="Arial" pitchFamily="34" charset="0"/>
                <a:cs typeface="Arial" pitchFamily="34" charset="0"/>
              </a:rPr>
              <a:t>&amp; 8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months) </a:t>
            </a:r>
            <a:endParaRPr lang="en-GB" b="1" dirty="0"/>
          </a:p>
        </p:txBody>
      </p:sp>
      <p:pic>
        <p:nvPicPr>
          <p:cNvPr id="32796" name="Picture 28" descr="Image result for timing 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51769"/>
            <a:ext cx="829559" cy="8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791" y="4221088"/>
            <a:ext cx="16362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long?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Include others?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Prepare them?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28" y="1468967"/>
            <a:ext cx="722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1000871"/>
            <a:ext cx="37273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Who can do it?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Tools to support?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Supporting cog /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r>
              <a:rPr lang="en-GB" dirty="0" smtClean="0">
                <a:solidFill>
                  <a:srgbClr val="FF0000"/>
                </a:solidFill>
              </a:rPr>
              <a:t> issues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Knowledge of local support?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11979" r="27149" b="6250"/>
          <a:stretch/>
        </p:blipFill>
        <p:spPr bwMode="auto">
          <a:xfrm>
            <a:off x="2699792" y="188875"/>
            <a:ext cx="4643586" cy="66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96267"/>
          <p:cNvCxnSpPr>
            <a:cxnSpLocks noChangeShapeType="1"/>
          </p:cNvCxnSpPr>
          <p:nvPr/>
        </p:nvCxnSpPr>
        <p:spPr bwMode="auto">
          <a:xfrm flipV="1">
            <a:off x="1254125" y="3478565"/>
            <a:ext cx="6954756" cy="17110"/>
          </a:xfrm>
          <a:prstGeom prst="line">
            <a:avLst/>
          </a:prstGeom>
          <a:noFill/>
          <a:ln w="76200" algn="ctr">
            <a:solidFill>
              <a:srgbClr val="5B35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883402"/>
          </a:xfrm>
        </p:spPr>
        <p:txBody>
          <a:bodyPr/>
          <a:lstStyle/>
          <a:p>
            <a:r>
              <a:rPr lang="en-GB" altLang="en-US" sz="4400" dirty="0" smtClean="0">
                <a:latin typeface="Arial" charset="0"/>
                <a:ea typeface="Geneva" pitchFamily="34" charset="0"/>
                <a:cs typeface="Arial" charset="0"/>
              </a:rPr>
              <a:t>Six month review process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1463" y="3907936"/>
            <a:ext cx="1692275" cy="928016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appointment with service user for review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25409" y="1734344"/>
            <a:ext cx="1690687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 person-centred review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4038" y="1700213"/>
            <a:ext cx="1547812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service user for review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7888" y="2925763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1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38338" y="3321050"/>
            <a:ext cx="898525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12359" y="3001987"/>
            <a:ext cx="900113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3</a:t>
            </a:r>
          </a:p>
        </p:txBody>
      </p:sp>
      <p:sp>
        <p:nvSpPr>
          <p:cNvPr id="32786" name="AutoShape 4"/>
          <p:cNvSpPr>
            <a:spLocks noChangeAspect="1" noChangeArrowheads="1" noTextEdit="1"/>
          </p:cNvSpPr>
          <p:nvPr/>
        </p:nvSpPr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88" name="Picture 6" descr="C:\Users\phil.lynch\AppData\Local\Microsoft\Windows\Temporary Internet Files\Content.IE5\XO68PIIL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347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219" y="1216058"/>
            <a:ext cx="3934381" cy="5381294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77962" y="5556012"/>
            <a:ext cx="3853232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to 6 months </a:t>
            </a:r>
            <a:r>
              <a:rPr lang="en-GB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post-stroke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SSNAP = between 4 </a:t>
            </a:r>
            <a:r>
              <a:rPr lang="en-GB" dirty="0">
                <a:latin typeface="Arial" pitchFamily="34" charset="0"/>
                <a:cs typeface="Arial" pitchFamily="34" charset="0"/>
              </a:rPr>
              <a:t>&amp; 8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months) </a:t>
            </a:r>
            <a:endParaRPr lang="en-GB" b="1" dirty="0"/>
          </a:p>
        </p:txBody>
      </p:sp>
      <p:pic>
        <p:nvPicPr>
          <p:cNvPr id="32796" name="Picture 28" descr="Image result for timing 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51769"/>
            <a:ext cx="829559" cy="8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791" y="4221088"/>
            <a:ext cx="16362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long?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Include others?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Prepare them?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28" y="1468967"/>
            <a:ext cx="722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1000871"/>
            <a:ext cx="37273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Who can do it?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Tools to support?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Supporting cog /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r>
              <a:rPr lang="en-GB" dirty="0" smtClean="0">
                <a:solidFill>
                  <a:srgbClr val="FF0000"/>
                </a:solidFill>
              </a:rPr>
              <a:t> issues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Knowledge of local support?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49799" y="1838300"/>
            <a:ext cx="1916113" cy="4210154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Within 2 weeks: </a:t>
            </a: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&amp; distribute </a:t>
            </a: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 summary of review outcomes</a:t>
            </a:r>
          </a:p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should be distributed to:</a:t>
            </a:r>
          </a:p>
          <a:p>
            <a:pPr marL="536575"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 user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 user GP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Others involved in care (with consent &amp; as required)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31082" y="3068637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9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47" y="5450616"/>
            <a:ext cx="42386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Summary report in GM-SAT2</a:t>
            </a:r>
            <a:endParaRPr lang="en-GB" altLang="en-US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4017" r="33869" b="6250"/>
          <a:stretch/>
        </p:blipFill>
        <p:spPr bwMode="auto">
          <a:xfrm>
            <a:off x="1709147" y="1412776"/>
            <a:ext cx="3565465" cy="515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96267"/>
          <p:cNvCxnSpPr>
            <a:cxnSpLocks noChangeShapeType="1"/>
            <a:endCxn id="12" idx="1"/>
          </p:cNvCxnSpPr>
          <p:nvPr/>
        </p:nvCxnSpPr>
        <p:spPr bwMode="auto">
          <a:xfrm flipV="1">
            <a:off x="1254125" y="3478565"/>
            <a:ext cx="6954756" cy="17110"/>
          </a:xfrm>
          <a:prstGeom prst="line">
            <a:avLst/>
          </a:prstGeom>
          <a:noFill/>
          <a:ln w="76200" algn="ctr">
            <a:solidFill>
              <a:srgbClr val="5B35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883402"/>
          </a:xfrm>
        </p:spPr>
        <p:txBody>
          <a:bodyPr/>
          <a:lstStyle/>
          <a:p>
            <a:r>
              <a:rPr lang="en-GB" altLang="en-US" sz="4400" dirty="0" smtClean="0">
                <a:latin typeface="Arial" charset="0"/>
                <a:ea typeface="Geneva" pitchFamily="34" charset="0"/>
                <a:cs typeface="Arial" charset="0"/>
              </a:rPr>
              <a:t>Six month review process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1463" y="3907936"/>
            <a:ext cx="1692275" cy="928016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appointment with service user for review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25409" y="1734344"/>
            <a:ext cx="1690687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 person-centred review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17478" y="3860800"/>
            <a:ext cx="1198481" cy="1123053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 data on to SSNAP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416719" y="1651017"/>
            <a:ext cx="1692275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actions identified in review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4038" y="1700213"/>
            <a:ext cx="1547812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service user for review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7888" y="2925763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1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38338" y="3321050"/>
            <a:ext cx="898525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12359" y="3001987"/>
            <a:ext cx="900113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3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08881" y="3118202"/>
            <a:ext cx="900113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966663" y="3140075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6" name="AutoShape 4"/>
          <p:cNvSpPr>
            <a:spLocks noChangeAspect="1" noChangeArrowheads="1" noTextEdit="1"/>
          </p:cNvSpPr>
          <p:nvPr/>
        </p:nvSpPr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88" name="Picture 6" descr="C:\Users\phil.lynch\AppData\Local\Microsoft\Windows\Temporary Internet Files\Content.IE5\XO68PIIL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347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6" descr="C:\Users\phil.lynch\AppData\Local\Microsoft\Windows\Temporary Internet Files\Content.IE5\WVTLJENV\MC900432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56" y="2405079"/>
            <a:ext cx="1038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219" y="1216058"/>
            <a:ext cx="3934381" cy="5381294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77962" y="5556012"/>
            <a:ext cx="3853232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to 6 months </a:t>
            </a:r>
            <a:r>
              <a:rPr lang="en-GB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post-stroke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SSNAP = between 4 </a:t>
            </a:r>
            <a:r>
              <a:rPr lang="en-GB" dirty="0">
                <a:latin typeface="Arial" pitchFamily="34" charset="0"/>
                <a:cs typeface="Arial" pitchFamily="34" charset="0"/>
              </a:rPr>
              <a:t>&amp; 8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months) </a:t>
            </a:r>
            <a:endParaRPr lang="en-GB" b="1" dirty="0"/>
          </a:p>
        </p:txBody>
      </p:sp>
      <p:pic>
        <p:nvPicPr>
          <p:cNvPr id="32796" name="Picture 28" descr="Image result for timing calend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51769"/>
            <a:ext cx="829559" cy="8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791" y="4221088"/>
            <a:ext cx="16362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long?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Include others?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Prepare them?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28" y="1468967"/>
            <a:ext cx="722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1000871"/>
            <a:ext cx="37273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Who can do it?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Tools to support?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Supporting cog /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r>
              <a:rPr lang="en-GB" dirty="0" smtClean="0">
                <a:solidFill>
                  <a:srgbClr val="FF0000"/>
                </a:solidFill>
              </a:rPr>
              <a:t> issues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Knowledge of local support?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49799" y="1838300"/>
            <a:ext cx="1916113" cy="4210154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Within 2 weeks: </a:t>
            </a: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&amp; distribute </a:t>
            </a: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 summary of review outcomes</a:t>
            </a:r>
          </a:p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should be distributed to:</a:t>
            </a:r>
          </a:p>
          <a:p>
            <a:pPr marL="536575"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 user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 user GP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Others involved in care (with consent &amp; as required)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31082" y="3068637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9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47" y="5450616"/>
            <a:ext cx="42386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97850" y="4945152"/>
            <a:ext cx="1917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&amp; ODN database…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7105" y="450688"/>
            <a:ext cx="37273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Written referrals to other agencies?</a:t>
            </a:r>
          </a:p>
          <a:p>
            <a:pPr algn="r"/>
            <a:r>
              <a:rPr lang="en-GB" dirty="0" smtClean="0">
                <a:solidFill>
                  <a:srgbClr val="FF0000"/>
                </a:solidFill>
              </a:rPr>
              <a:t>Calendar reminders?</a:t>
            </a:r>
          </a:p>
          <a:p>
            <a:pPr algn="r"/>
            <a:r>
              <a:rPr lang="en-GB" dirty="0" smtClean="0">
                <a:solidFill>
                  <a:srgbClr val="FF0000"/>
                </a:solidFill>
              </a:rPr>
              <a:t>Data sharing with other teams?</a:t>
            </a:r>
          </a:p>
          <a:p>
            <a:pPr algn="r"/>
            <a:r>
              <a:rPr lang="en-GB" dirty="0" smtClean="0">
                <a:solidFill>
                  <a:srgbClr val="FF0000"/>
                </a:solidFill>
              </a:rPr>
              <a:t>Business cases for admin support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1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772" y="2348880"/>
            <a:ext cx="8413691" cy="604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3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Over to Tracy Walker</a:t>
            </a:r>
            <a:endParaRPr lang="en-GB" sz="2400" b="1" dirty="0" smtClean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2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2">
            <a:alphaModFix/>
          </a:blip>
          <a:srcRect l="4668" t="30636" r="4613" b="30059"/>
          <a:stretch/>
        </p:blipFill>
        <p:spPr>
          <a:xfrm>
            <a:off x="0" y="1916832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7"/>
          <p:cNvSpPr txBox="1"/>
          <p:nvPr/>
        </p:nvSpPr>
        <p:spPr>
          <a:xfrm>
            <a:off x="334772" y="669336"/>
            <a:ext cx="9000318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Additional Reporting / Record to ID gaps in service</a:t>
            </a:r>
            <a:endParaRPr lang="en-GB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015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2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2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7"/>
          <p:cNvSpPr txBox="1"/>
          <p:nvPr/>
        </p:nvSpPr>
        <p:spPr>
          <a:xfrm>
            <a:off x="143682" y="440728"/>
            <a:ext cx="9000318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Supplementary slides</a:t>
            </a:r>
            <a:endParaRPr lang="en-GB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905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277232"/>
            <a:ext cx="8928992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Things to think about</a:t>
            </a:r>
            <a:endParaRPr lang="en-GB" sz="2400" dirty="0" smtClean="0"/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Who sees the full review paperwork?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Who gets a copy of the information on actions?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Would covering letters improve impact?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Easy access to review reports could help delivery of future reviews (for yourself or others) </a:t>
            </a:r>
          </a:p>
          <a:p>
            <a:pPr marL="800100" lvl="1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Business case for systems that support follow ups (could be as simple as setting calendar reminder prompts)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endParaRPr lang="en-GB" sz="2400" dirty="0" smtClean="0"/>
          </a:p>
        </p:txBody>
      </p:sp>
      <p:pic>
        <p:nvPicPr>
          <p:cNvPr id="9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Following up / Implementing</a:t>
            </a:r>
            <a:endParaRPr lang="en-GB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730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95" y="1622698"/>
            <a:ext cx="81457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NOT </a:t>
            </a:r>
            <a:r>
              <a:rPr lang="en-GB" sz="2400" dirty="0" smtClean="0"/>
              <a:t>a checklist </a:t>
            </a:r>
            <a:r>
              <a:rPr lang="en-GB" sz="2400" dirty="0"/>
              <a:t>of problems. </a:t>
            </a:r>
            <a:endParaRPr lang="en-GB" sz="24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highlight </a:t>
            </a:r>
            <a:r>
              <a:rPr lang="en-GB" sz="2400" b="1" dirty="0"/>
              <a:t>progress / </a:t>
            </a:r>
            <a:r>
              <a:rPr lang="en-GB" sz="2400" b="1" dirty="0" smtClean="0"/>
              <a:t>strengths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Identify:</a:t>
            </a:r>
            <a:endParaRPr lang="en-GB" sz="2400" dirty="0"/>
          </a:p>
          <a:p>
            <a:pPr marL="1268413" indent="-45561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dirty="0"/>
              <a:t>Issues (new or existing &amp; changed) </a:t>
            </a:r>
            <a:r>
              <a:rPr lang="en-GB" sz="2400" b="1" dirty="0"/>
              <a:t>not being met </a:t>
            </a:r>
          </a:p>
          <a:p>
            <a:pPr marL="1268413" indent="-45561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b="1" dirty="0"/>
              <a:t>Actions </a:t>
            </a:r>
            <a:r>
              <a:rPr lang="en-GB" sz="2400" dirty="0"/>
              <a:t>to address identified issues</a:t>
            </a:r>
          </a:p>
          <a:p>
            <a:pPr marL="1268413" indent="-45561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400" b="1" dirty="0"/>
              <a:t>Agents </a:t>
            </a:r>
            <a:r>
              <a:rPr lang="en-GB" sz="2400" dirty="0"/>
              <a:t>who will deliver actions</a:t>
            </a:r>
            <a:endParaRPr lang="en-GB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3200" b="1" dirty="0" smtClean="0"/>
              <a:t>i.e. give person-centred SUPPORT</a:t>
            </a:r>
          </a:p>
        </p:txBody>
      </p:sp>
      <p:pic>
        <p:nvPicPr>
          <p:cNvPr id="11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The purpose of </a:t>
            </a:r>
            <a:r>
              <a:rPr lang="en-GB" sz="3600" b="1" dirty="0" err="1" smtClean="0"/>
              <a:t>post-stroke</a:t>
            </a:r>
            <a:r>
              <a:rPr lang="en-GB" sz="3600" b="1" dirty="0" smtClean="0"/>
              <a:t> reviews</a:t>
            </a:r>
            <a:endParaRPr lang="en-GB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595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381503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/>
        </p:nvSpPr>
        <p:spPr>
          <a:xfrm>
            <a:off x="143682" y="440728"/>
            <a:ext cx="9000318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800" b="1" dirty="0" smtClean="0"/>
              <a:t>A toolkit to help: </a:t>
            </a:r>
            <a:r>
              <a:rPr lang="en-GB" sz="2800" b="1" dirty="0"/>
              <a:t>Download </a:t>
            </a:r>
            <a:r>
              <a:rPr lang="en-GB" sz="2800" b="1" dirty="0" smtClean="0"/>
              <a:t>free at </a:t>
            </a:r>
            <a:r>
              <a:rPr lang="en-GB" sz="2800" b="1" dirty="0" smtClean="0">
                <a:hlinkClick r:id="rId4"/>
              </a:rPr>
              <a:t>http</a:t>
            </a:r>
            <a:r>
              <a:rPr lang="en-GB" sz="2800" b="1" dirty="0">
                <a:hlinkClick r:id="rId4"/>
              </a:rPr>
              <a:t>://</a:t>
            </a:r>
            <a:r>
              <a:rPr lang="en-GB" sz="2800" b="1" dirty="0" smtClean="0">
                <a:hlinkClick r:id="rId4"/>
              </a:rPr>
              <a:t>bit.ly/GM-SAT</a:t>
            </a:r>
            <a:r>
              <a:rPr lang="en-GB" sz="2800" b="1" dirty="0" smtClean="0"/>
              <a:t> </a:t>
            </a:r>
            <a:endParaRPr lang="en-GB" altLang="en-US" sz="5400" b="1" dirty="0"/>
          </a:p>
        </p:txBody>
      </p:sp>
      <p:pic>
        <p:nvPicPr>
          <p:cNvPr id="1026" name="Picture 2" descr="Image result for vid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61" y="1799859"/>
            <a:ext cx="5875877" cy="33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99" y="5180999"/>
            <a:ext cx="864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video was here showing GM-SAT2 development. I have removed to make the presentation small enough to send as an email attachment but you can still view the video at the URL above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91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The purpose of </a:t>
            </a:r>
            <a:r>
              <a:rPr lang="en-GB" sz="3600" b="1" dirty="0" err="1" smtClean="0"/>
              <a:t>post-stroke</a:t>
            </a:r>
            <a:r>
              <a:rPr lang="en-GB" sz="3600" b="1" dirty="0" smtClean="0"/>
              <a:t> reviews</a:t>
            </a:r>
            <a:endParaRPr lang="en-GB" altLang="en-US" sz="6600" b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6636" t="35732" r="26228" b="13957"/>
          <a:stretch/>
        </p:blipFill>
        <p:spPr>
          <a:xfrm>
            <a:off x="143681" y="2276872"/>
            <a:ext cx="7524663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6833" y="2276872"/>
            <a:ext cx="101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(N=62)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Word maps created from previous workshops with professionals when asked: “what do you think is the purpose of reviews?”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The purpose of </a:t>
            </a:r>
            <a:r>
              <a:rPr lang="en-GB" sz="3600" b="1" dirty="0" err="1" smtClean="0"/>
              <a:t>post-stroke</a:t>
            </a:r>
            <a:r>
              <a:rPr lang="en-GB" sz="3600" b="1" dirty="0" smtClean="0"/>
              <a:t> reviews</a:t>
            </a:r>
            <a:endParaRPr lang="en-GB" altLang="en-US" sz="66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5420" t="36790" r="23576" b="12040"/>
          <a:stretch/>
        </p:blipFill>
        <p:spPr>
          <a:xfrm>
            <a:off x="206274" y="2348880"/>
            <a:ext cx="7390062" cy="4248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92264" y="234888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(N=19)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Word maps created from previous workshops with professionals when asked: “what do you think is the purpose of reviews?”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96267"/>
          <p:cNvCxnSpPr>
            <a:cxnSpLocks noChangeShapeType="1"/>
          </p:cNvCxnSpPr>
          <p:nvPr/>
        </p:nvCxnSpPr>
        <p:spPr bwMode="auto">
          <a:xfrm flipV="1">
            <a:off x="1254125" y="3478565"/>
            <a:ext cx="6954756" cy="17110"/>
          </a:xfrm>
          <a:prstGeom prst="line">
            <a:avLst/>
          </a:prstGeom>
          <a:noFill/>
          <a:ln w="76200" algn="ctr">
            <a:solidFill>
              <a:srgbClr val="5B35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883402"/>
          </a:xfrm>
        </p:spPr>
        <p:txBody>
          <a:bodyPr/>
          <a:lstStyle/>
          <a:p>
            <a:r>
              <a:rPr lang="en-GB" altLang="en-US" sz="4400" dirty="0" smtClean="0">
                <a:latin typeface="Arial" charset="0"/>
                <a:ea typeface="Geneva" pitchFamily="34" charset="0"/>
                <a:cs typeface="Arial" charset="0"/>
              </a:rPr>
              <a:t>Six month review process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1463" y="3907936"/>
            <a:ext cx="1692275" cy="928016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appointment with service user for review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4038" y="1700213"/>
            <a:ext cx="1547812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service user for review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7888" y="2925763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1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38338" y="3321050"/>
            <a:ext cx="898525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2</a:t>
            </a:r>
          </a:p>
        </p:txBody>
      </p:sp>
      <p:sp>
        <p:nvSpPr>
          <p:cNvPr id="32786" name="AutoShape 4"/>
          <p:cNvSpPr>
            <a:spLocks noChangeAspect="1" noChangeArrowheads="1" noTextEdit="1"/>
          </p:cNvSpPr>
          <p:nvPr/>
        </p:nvSpPr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88" name="Picture 6" descr="C:\Users\phil.lynch\AppData\Local\Microsoft\Windows\Temporary Internet Files\Content.IE5\XO68PIIL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347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791" y="4221088"/>
            <a:ext cx="16362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long?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Include others?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Prepare them?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28" y="1468967"/>
            <a:ext cx="722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5" grpId="0" animBg="1"/>
      <p:bldP spid="7" grpId="0" animBg="1"/>
      <p:bldP spid="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2800" b="1" dirty="0" smtClean="0"/>
              <a:t>Helping prepare clients for review (from GM-SAT2) </a:t>
            </a:r>
            <a:endParaRPr lang="en-GB" alt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32" y="1196752"/>
            <a:ext cx="4234508" cy="5993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2" y="1196752"/>
            <a:ext cx="4137278" cy="58498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3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96267"/>
          <p:cNvCxnSpPr>
            <a:cxnSpLocks noChangeShapeType="1"/>
          </p:cNvCxnSpPr>
          <p:nvPr/>
        </p:nvCxnSpPr>
        <p:spPr bwMode="auto">
          <a:xfrm flipV="1">
            <a:off x="1254125" y="3478565"/>
            <a:ext cx="6954756" cy="17110"/>
          </a:xfrm>
          <a:prstGeom prst="line">
            <a:avLst/>
          </a:prstGeom>
          <a:noFill/>
          <a:ln w="76200" algn="ctr">
            <a:solidFill>
              <a:srgbClr val="5B35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554038" y="0"/>
            <a:ext cx="8229600" cy="883402"/>
          </a:xfrm>
        </p:spPr>
        <p:txBody>
          <a:bodyPr/>
          <a:lstStyle/>
          <a:p>
            <a:r>
              <a:rPr lang="en-GB" altLang="en-US" sz="4400" dirty="0" smtClean="0">
                <a:latin typeface="Arial" charset="0"/>
                <a:ea typeface="Geneva" pitchFamily="34" charset="0"/>
                <a:cs typeface="Arial" charset="0"/>
              </a:rPr>
              <a:t>Six month review process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1463" y="3907936"/>
            <a:ext cx="1692275" cy="928016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appointment with service user for review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25409" y="1734344"/>
            <a:ext cx="1690687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 person-centred review</a:t>
            </a:r>
            <a:endParaRPr lang="en-GB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4038" y="1700213"/>
            <a:ext cx="1547812" cy="1439862"/>
          </a:xfrm>
          <a:prstGeom prst="roundRect">
            <a:avLst/>
          </a:prstGeom>
          <a:solidFill>
            <a:schemeClr val="bg1"/>
          </a:solidFill>
          <a:ln>
            <a:solidFill>
              <a:srgbClr val="5B358C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144000" rIns="72000" bIns="72000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service user for review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7888" y="2925763"/>
            <a:ext cx="900112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1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38338" y="3321050"/>
            <a:ext cx="898525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2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12359" y="3001987"/>
            <a:ext cx="900113" cy="720725"/>
          </a:xfrm>
          <a:prstGeom prst="roundRect">
            <a:avLst/>
          </a:prstGeom>
          <a:solidFill>
            <a:srgbClr val="5B358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 3</a:t>
            </a:r>
          </a:p>
        </p:txBody>
      </p:sp>
      <p:sp>
        <p:nvSpPr>
          <p:cNvPr id="32786" name="AutoShape 4"/>
          <p:cNvSpPr>
            <a:spLocks noChangeAspect="1" noChangeArrowheads="1" noTextEdit="1"/>
          </p:cNvSpPr>
          <p:nvPr/>
        </p:nvSpPr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88" name="Picture 6" descr="C:\Users\phil.lynch\AppData\Local\Microsoft\Windows\Temporary Internet Files\Content.IE5\XO68PIIL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347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7791" y="4221088"/>
            <a:ext cx="16362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long?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Include others?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Prepare them?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628" y="1468967"/>
            <a:ext cx="722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1000871"/>
            <a:ext cx="37273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Who can do it?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Tools to support?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Supporting cog / </a:t>
            </a:r>
            <a:r>
              <a:rPr lang="en-GB" dirty="0" err="1" smtClean="0">
                <a:solidFill>
                  <a:srgbClr val="FF0000"/>
                </a:solidFill>
              </a:rPr>
              <a:t>comms</a:t>
            </a:r>
            <a:r>
              <a:rPr lang="en-GB" dirty="0" smtClean="0">
                <a:solidFill>
                  <a:srgbClr val="FF0000"/>
                </a:solidFill>
              </a:rPr>
              <a:t> issues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Knowledge of local support?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The purpose of </a:t>
            </a:r>
            <a:r>
              <a:rPr lang="en-GB" sz="3600" b="1" dirty="0" err="1" smtClean="0"/>
              <a:t>post-stroke</a:t>
            </a:r>
            <a:r>
              <a:rPr lang="en-GB" sz="3600" b="1" dirty="0" smtClean="0"/>
              <a:t> reviews</a:t>
            </a:r>
            <a:endParaRPr lang="en-GB" alt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3682" y="2060848"/>
            <a:ext cx="8892813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“The </a:t>
            </a:r>
            <a:r>
              <a:rPr lang="en-US" sz="2000" dirty="0"/>
              <a:t>review should consider whether further interventions are needed, and the person should be referred for </a:t>
            </a:r>
            <a:r>
              <a:rPr lang="en-US" sz="2000" b="1" dirty="0"/>
              <a:t>further specialist assessment </a:t>
            </a:r>
            <a:r>
              <a:rPr lang="en-US" sz="2000" dirty="0"/>
              <a:t>if: 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‒ </a:t>
            </a:r>
            <a:r>
              <a:rPr lang="en-US" sz="2000" b="1" dirty="0"/>
              <a:t>new problems </a:t>
            </a:r>
            <a:r>
              <a:rPr lang="en-US" sz="2000" dirty="0"/>
              <a:t>are present; 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‒ </a:t>
            </a:r>
            <a:r>
              <a:rPr lang="en-US" sz="2000" dirty="0"/>
              <a:t>the person’s </a:t>
            </a:r>
            <a:r>
              <a:rPr lang="en-US" sz="2000" b="1" dirty="0"/>
              <a:t>physical or psychological condition, or social </a:t>
            </a:r>
            <a:r>
              <a:rPr lang="en-US" sz="2000" b="1" dirty="0" smtClean="0"/>
              <a:t>environment </a:t>
            </a:r>
            <a:r>
              <a:rPr lang="en-US" sz="2000" b="1" dirty="0"/>
              <a:t>has changed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People </a:t>
            </a:r>
            <a:r>
              <a:rPr lang="en-US" sz="2000" dirty="0"/>
              <a:t>with stroke should be offered </a:t>
            </a:r>
            <a:r>
              <a:rPr lang="en-US" sz="2000" b="1" dirty="0"/>
              <a:t>further therapy if goals </a:t>
            </a:r>
            <a:r>
              <a:rPr lang="en-US" sz="2000" dirty="0"/>
              <a:t>for specific </a:t>
            </a:r>
            <a:r>
              <a:rPr lang="en-US" sz="2000" b="1" dirty="0"/>
              <a:t>functions and activities can be </a:t>
            </a:r>
            <a:r>
              <a:rPr lang="en-US" sz="2000" b="1" u="sng" dirty="0"/>
              <a:t>identified </a:t>
            </a:r>
            <a:r>
              <a:rPr lang="en-US" sz="2000" b="1" dirty="0"/>
              <a:t>and </a:t>
            </a:r>
            <a:r>
              <a:rPr lang="en-US" sz="2000" b="1" u="sng" dirty="0"/>
              <a:t>agreed </a:t>
            </a:r>
            <a:r>
              <a:rPr lang="en-US" sz="2000" dirty="0"/>
              <a:t>and the potential for </a:t>
            </a:r>
            <a:r>
              <a:rPr lang="en-US" sz="2000" b="1" dirty="0"/>
              <a:t>change is likely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People </a:t>
            </a:r>
            <a:r>
              <a:rPr lang="en-US" sz="2000" dirty="0"/>
              <a:t>with stroke should be provided with the </a:t>
            </a:r>
            <a:r>
              <a:rPr lang="en-US" sz="2000" b="1" dirty="0"/>
              <a:t>contact details of a named healthcare professional </a:t>
            </a:r>
            <a:r>
              <a:rPr lang="en-US" sz="2000" dirty="0" smtClean="0"/>
              <a:t>who </a:t>
            </a:r>
            <a:r>
              <a:rPr lang="en-US" sz="2000" dirty="0"/>
              <a:t>can provide further information and advice. </a:t>
            </a:r>
            <a:endParaRPr lang="en-US" sz="2000" dirty="0" smtClean="0"/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People </a:t>
            </a:r>
            <a:r>
              <a:rPr lang="en-US" sz="2000" dirty="0"/>
              <a:t>with stroke should be helped to </a:t>
            </a:r>
            <a:r>
              <a:rPr lang="en-US" sz="2000" b="1" dirty="0"/>
              <a:t>develop their own self-management plan</a:t>
            </a:r>
            <a:r>
              <a:rPr lang="en-US" sz="2000" dirty="0" smtClean="0"/>
              <a:t>.”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539552" y="131115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Extract from National Clinical Guideline for Stroke (2016): </a:t>
            </a:r>
          </a:p>
          <a:p>
            <a:r>
              <a:rPr lang="en-US" dirty="0"/>
              <a:t>5.9.1.1 Recommendations </a:t>
            </a:r>
            <a:r>
              <a:rPr lang="en-US" b="1" dirty="0" smtClean="0">
                <a:solidFill>
                  <a:schemeClr val="accent1"/>
                </a:solidFill>
              </a:rPr>
              <a:t>A-D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381503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Who can carry out reviews?</a:t>
            </a:r>
            <a:endParaRPr lang="en-GB" alt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143682" y="1220558"/>
            <a:ext cx="82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Extract from BASP Recommendations for 6 month reviews “Training &amp; Competence” available here: 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basp.ac.uk/wp-content/uploads/2017/07/BASP-Clinical-Standards-Commitee-Recommendations-for-providing-six-month-follow-up-assessment-post-stroke-2017.docx</a:t>
            </a:r>
            <a:r>
              <a:rPr lang="en-GB" sz="1600" dirty="0" smtClean="0"/>
              <a:t>  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23528" y="2780928"/>
            <a:ext cx="83711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“It </a:t>
            </a:r>
            <a:r>
              <a:rPr lang="en-US" sz="2800" dirty="0"/>
              <a:t>should </a:t>
            </a:r>
            <a:r>
              <a:rPr lang="en-US" sz="2800" dirty="0" smtClean="0"/>
              <a:t>be </a:t>
            </a:r>
            <a:r>
              <a:rPr lang="en-US" sz="2800" dirty="0"/>
              <a:t>acknowledged that the review is regarded as an </a:t>
            </a:r>
            <a:r>
              <a:rPr lang="en-US" sz="2800" b="1" dirty="0"/>
              <a:t>assessment process rather than a treatment session </a:t>
            </a:r>
            <a:r>
              <a:rPr lang="en-US" sz="2800" dirty="0"/>
              <a:t>and that not ever single reviewer will have the expertise to deliver advice universally and as such having the </a:t>
            </a:r>
            <a:r>
              <a:rPr lang="en-US" sz="2800" b="1" dirty="0"/>
              <a:t>skills to signpost and refer is of critical importance</a:t>
            </a:r>
            <a:r>
              <a:rPr lang="en-US" sz="2800" dirty="0" smtClean="0"/>
              <a:t>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25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381503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025351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/>
        </p:nvSpPr>
        <p:spPr>
          <a:xfrm>
            <a:off x="143682" y="44072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Who can carry out reviews?</a:t>
            </a:r>
            <a:endParaRPr lang="en-GB" alt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143682" y="1220558"/>
            <a:ext cx="82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Extract from BASP Recommendations for 6 month reviews “Training &amp; Competence” available here: 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basp.ac.uk/wp-content/uploads/2017/07/BASP-Clinical-Standards-Commitee-Recommendations-for-providing-six-month-follow-up-assessment-post-stroke-2017.docx</a:t>
            </a:r>
            <a:r>
              <a:rPr lang="en-GB" sz="1600" dirty="0" smtClean="0"/>
              <a:t>   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69442" y="2250470"/>
            <a:ext cx="8751030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400" dirty="0" smtClean="0"/>
              <a:t>“It </a:t>
            </a:r>
            <a:r>
              <a:rPr lang="en-GB" sz="2400" dirty="0"/>
              <a:t>is important that the providers of the six month review service are embedded within a competent and skilled </a:t>
            </a:r>
            <a:r>
              <a:rPr lang="en-GB" sz="2400" dirty="0" smtClean="0"/>
              <a:t>workforce…</a:t>
            </a:r>
            <a:r>
              <a:rPr lang="en-GB" sz="2400" b="1" dirty="0" smtClean="0"/>
              <a:t>.  </a:t>
            </a:r>
            <a:r>
              <a:rPr lang="en-GB" sz="2400" b="1" dirty="0"/>
              <a:t>Skills required include:</a:t>
            </a:r>
            <a:r>
              <a:rPr lang="en-GB" sz="2400" dirty="0"/>
              <a:t>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assessing clinical needs of patients,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trained in communication skills required </a:t>
            </a:r>
            <a:r>
              <a:rPr lang="en-GB" sz="2400" dirty="0" smtClean="0"/>
              <a:t>for patients ….</a:t>
            </a:r>
            <a:endParaRPr lang="en-GB" sz="24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ability to recognise emotional and psychological issues,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ability to liaise and collaborate with multidisciplinary stroke teams and signposting and referral to other services. </a:t>
            </a:r>
            <a:r>
              <a:rPr lang="en-GB" sz="2400" dirty="0" smtClean="0"/>
              <a:t>“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1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381503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4" name="Shap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0637" r="4613" b="30058"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9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0" y="-27384"/>
            <a:ext cx="9144000" cy="4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"/>
          <p:cNvPicPr preferRelativeResize="0"/>
          <p:nvPr/>
        </p:nvPicPr>
        <p:blipFill rotWithShape="1">
          <a:blip r:embed="rId3">
            <a:alphaModFix/>
          </a:blip>
          <a:srcRect l="4668" t="30636" r="4613" b="30059"/>
          <a:stretch/>
        </p:blipFill>
        <p:spPr>
          <a:xfrm>
            <a:off x="35497" y="1484784"/>
            <a:ext cx="6912767" cy="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/>
        </p:nvSpPr>
        <p:spPr>
          <a:xfrm>
            <a:off x="143682" y="620688"/>
            <a:ext cx="8460765" cy="6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/>
              <a:t>GM-SAT2 includes easy access versions to support inclusivity</a:t>
            </a:r>
            <a:endParaRPr lang="en-GB" alt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9" t="14391" r="31661" b="6250"/>
          <a:stretch/>
        </p:blipFill>
        <p:spPr bwMode="auto">
          <a:xfrm>
            <a:off x="2370968" y="1931740"/>
            <a:ext cx="3517939" cy="459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5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1537</Words>
  <Application>Microsoft Office PowerPoint</Application>
  <PresentationFormat>On-screen Show (4:3)</PresentationFormat>
  <Paragraphs>259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Six month review process</vt:lpstr>
      <vt:lpstr>PowerPoint Presentation</vt:lpstr>
      <vt:lpstr>Six month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month review process</vt:lpstr>
      <vt:lpstr>PowerPoint Presentation</vt:lpstr>
      <vt:lpstr>Six month review process</vt:lpstr>
      <vt:lpstr>PowerPoint Presentation</vt:lpstr>
      <vt:lpstr>Six month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Month reviews</dc:title>
  <dc:creator>Emma Patchick</dc:creator>
  <cp:lastModifiedBy>Lisa Chadwick</cp:lastModifiedBy>
  <cp:revision>64</cp:revision>
  <dcterms:created xsi:type="dcterms:W3CDTF">2018-02-20T13:23:57Z</dcterms:created>
  <dcterms:modified xsi:type="dcterms:W3CDTF">2019-03-14T14:16:28Z</dcterms:modified>
</cp:coreProperties>
</file>