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73" r:id="rId2"/>
    <p:sldId id="278" r:id="rId3"/>
    <p:sldId id="293" r:id="rId4"/>
    <p:sldId id="275" r:id="rId5"/>
    <p:sldId id="301" r:id="rId6"/>
    <p:sldId id="303" r:id="rId7"/>
    <p:sldId id="290" r:id="rId8"/>
    <p:sldId id="289" r:id="rId9"/>
    <p:sldId id="304" r:id="rId10"/>
    <p:sldId id="296" r:id="rId11"/>
    <p:sldId id="302" r:id="rId12"/>
    <p:sldId id="309" r:id="rId13"/>
    <p:sldId id="308" r:id="rId14"/>
    <p:sldId id="306" r:id="rId15"/>
    <p:sldId id="305" r:id="rId16"/>
    <p:sldId id="266" r:id="rId17"/>
    <p:sldId id="307" r:id="rId18"/>
    <p:sldId id="264" r:id="rId19"/>
    <p:sldId id="299" r:id="rId20"/>
    <p:sldId id="294" r:id="rId21"/>
    <p:sldId id="29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941" autoAdjust="0"/>
  </p:normalViewPr>
  <p:slideViewPr>
    <p:cSldViewPr>
      <p:cViewPr>
        <p:scale>
          <a:sx n="50" d="100"/>
          <a:sy n="50" d="100"/>
        </p:scale>
        <p:origin x="-1872" y="-3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ABF420-306D-4034-A3E6-BE053C58B077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16FB87-92E7-4ACD-9DCB-A8FEB914B9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4144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altLang="en-US" dirty="0" smtClean="0"/>
              <a:t>Emphasise</a:t>
            </a:r>
            <a:r>
              <a:rPr lang="en-GB" altLang="en-US" baseline="0" dirty="0" smtClean="0"/>
              <a:t> not just 6 months – might be reviewing beyond that</a:t>
            </a:r>
          </a:p>
          <a:p>
            <a:pPr eaLnBrk="1" hangingPunct="1">
              <a:spcBef>
                <a:spcPct val="0"/>
              </a:spcBef>
            </a:pPr>
            <a:endParaRPr lang="en-GB" altLang="en-US" baseline="0" dirty="0" smtClean="0"/>
          </a:p>
          <a:p>
            <a:pPr eaLnBrk="1" hangingPunct="1">
              <a:spcBef>
                <a:spcPct val="0"/>
              </a:spcBef>
            </a:pPr>
            <a:r>
              <a:rPr lang="en-GB" altLang="en-US" baseline="0" dirty="0" smtClean="0"/>
              <a:t>And that this is a WORKSHOP so establish now that this is a safe space to speak, ask questions and what gets discussed in room stays in room</a:t>
            </a:r>
            <a:endParaRPr lang="en-GB" altLang="en-US" dirty="0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2DE2DE-991F-4673-90D3-C0413A97E99F}" type="slidenum">
              <a:rPr lang="en-GB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Encourage thinking about</a:t>
            </a:r>
            <a:r>
              <a:rPr lang="en-GB" baseline="0" dirty="0" smtClean="0"/>
              <a:t> how they find people for review and ensure equal access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16FB87-92E7-4ACD-9DCB-A8FEB914B99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8069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Encourage thinking about</a:t>
            </a:r>
            <a:r>
              <a:rPr lang="en-GB" baseline="0" dirty="0" smtClean="0"/>
              <a:t> how they find people for review and ensure equal access</a:t>
            </a:r>
          </a:p>
          <a:p>
            <a:endParaRPr lang="en-GB" baseline="0" dirty="0" smtClean="0"/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000" dirty="0" smtClean="0"/>
              <a:t>Care home residents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000" dirty="0" smtClean="0"/>
              <a:t>Out of area stroke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000" dirty="0" smtClean="0"/>
              <a:t>People discharged without rehab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000" i="1" dirty="0" smtClean="0">
                <a:solidFill>
                  <a:srgbClr val="7030A0"/>
                </a:solidFill>
              </a:rPr>
              <a:t>- EXAMPLE: CSU might be able to support ID based on registered GP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000" i="1" dirty="0" smtClean="0">
                <a:solidFill>
                  <a:srgbClr val="7030A0"/>
                </a:solidFill>
              </a:rPr>
              <a:t>Database / systems</a:t>
            </a:r>
            <a:r>
              <a:rPr lang="en-GB" sz="2000" i="1" baseline="0" dirty="0" smtClean="0">
                <a:solidFill>
                  <a:srgbClr val="7030A0"/>
                </a:solidFill>
              </a:rPr>
              <a:t> to integrate with hospitals to ID patients</a:t>
            </a:r>
            <a:endParaRPr lang="en-GB" sz="2000" i="1" dirty="0" smtClean="0">
              <a:solidFill>
                <a:srgbClr val="7030A0"/>
              </a:solidFill>
            </a:endParaRPr>
          </a:p>
          <a:p>
            <a:endParaRPr lang="en-GB" dirty="0" smtClean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b="1" dirty="0" smtClean="0"/>
              <a:t>Include </a:t>
            </a:r>
            <a:r>
              <a:rPr lang="en-GB" sz="2000" dirty="0" smtClean="0"/>
              <a:t>people who may have additional needs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000" dirty="0" smtClean="0"/>
              <a:t>Location of review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000" dirty="0" smtClean="0"/>
              <a:t>Potential to include others in review process </a:t>
            </a:r>
            <a:r>
              <a:rPr lang="en-GB" sz="2000" dirty="0" smtClean="0">
                <a:solidFill>
                  <a:srgbClr val="7030A0"/>
                </a:solidFill>
              </a:rPr>
              <a:t>(with consent)* invitation letter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000" dirty="0" smtClean="0"/>
              <a:t>People with cognitive / communication needs </a:t>
            </a:r>
            <a:r>
              <a:rPr lang="en-GB" sz="2000" dirty="0" smtClean="0">
                <a:solidFill>
                  <a:srgbClr val="7030A0"/>
                </a:solidFill>
              </a:rPr>
              <a:t>(easy access GM-SAT)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16FB87-92E7-4ACD-9DCB-A8FEB914B99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806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Summary </a:t>
            </a:r>
          </a:p>
          <a:p>
            <a:endParaRPr lang="en-GB" dirty="0" smtClean="0"/>
          </a:p>
          <a:p>
            <a:r>
              <a:rPr lang="en-GB" dirty="0" smtClean="0"/>
              <a:t>Actions could be</a:t>
            </a:r>
            <a:endParaRPr lang="en-GB" baseline="0" dirty="0" smtClean="0"/>
          </a:p>
          <a:p>
            <a:endParaRPr lang="en-GB" baseline="0" dirty="0" smtClean="0"/>
          </a:p>
          <a:p>
            <a:pPr lvl="2"/>
            <a:r>
              <a:rPr lang="en-GB" dirty="0" smtClean="0"/>
              <a:t>Information / reassurance on the day</a:t>
            </a:r>
            <a:endParaRPr lang="en-GB" sz="3200" dirty="0" smtClean="0"/>
          </a:p>
          <a:p>
            <a:pPr lvl="2"/>
            <a:r>
              <a:rPr lang="en-GB" dirty="0" smtClean="0"/>
              <a:t>Written information sent later</a:t>
            </a:r>
            <a:endParaRPr lang="en-GB" sz="3200" dirty="0" smtClean="0"/>
          </a:p>
          <a:p>
            <a:pPr lvl="2"/>
            <a:r>
              <a:rPr lang="en-GB" dirty="0" smtClean="0"/>
              <a:t>Referrals and signposting</a:t>
            </a:r>
            <a:endParaRPr lang="en-GB" sz="3200" dirty="0" smtClean="0"/>
          </a:p>
          <a:p>
            <a:pPr lvl="2"/>
            <a:r>
              <a:rPr lang="en-GB" dirty="0" smtClean="0"/>
              <a:t>Self-management guidance / advice</a:t>
            </a:r>
            <a:endParaRPr lang="en-GB" sz="3200" dirty="0" smtClean="0"/>
          </a:p>
          <a:p>
            <a:endParaRPr lang="en-GB" dirty="0" smtClean="0"/>
          </a:p>
          <a:p>
            <a:r>
              <a:rPr lang="en-GB" dirty="0" smtClean="0"/>
              <a:t>But do they agree?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16FB87-92E7-4ACD-9DCB-A8FEB914B99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806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Encourage thinking about</a:t>
            </a:r>
            <a:r>
              <a:rPr lang="en-GB" baseline="0" dirty="0" smtClean="0"/>
              <a:t> how they find people for review and ensure equal access</a:t>
            </a:r>
          </a:p>
          <a:p>
            <a:endParaRPr lang="en-GB" baseline="0" dirty="0" smtClean="0"/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b="1" dirty="0" smtClean="0"/>
              <a:t>Anyone with skills / knowledge of </a:t>
            </a:r>
            <a:endParaRPr lang="en-GB" sz="2000" dirty="0" smtClean="0"/>
          </a:p>
          <a:p>
            <a:pPr marL="800100" lvl="1" indent="-342900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sz="2000" dirty="0" smtClean="0"/>
              <a:t>The effects of stroke and how to accommodate / rehabilitate</a:t>
            </a:r>
          </a:p>
          <a:p>
            <a:pPr marL="800100" lvl="1" indent="-342900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sz="2000" dirty="0" smtClean="0"/>
              <a:t>Services (NHS, social care &amp; third sector) that could help address need</a:t>
            </a:r>
          </a:p>
          <a:p>
            <a:pPr marL="800100" lvl="1" indent="-342900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sz="2000" dirty="0" smtClean="0"/>
              <a:t>RCP / NICE / local guidance for up-to-date information e.g. range of BP targets, appropriate medications </a:t>
            </a:r>
            <a:r>
              <a:rPr lang="en-GB" sz="2000" dirty="0" err="1" smtClean="0"/>
              <a:t>etc</a:t>
            </a:r>
            <a:endParaRPr lang="en-GB" sz="2000" dirty="0" smtClean="0"/>
          </a:p>
          <a:p>
            <a:pPr marL="800100" lvl="1" indent="-342900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sz="2000" dirty="0" smtClean="0"/>
              <a:t>Tools that can facilitate a review (e.g. GM-SAT)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16FB87-92E7-4ACD-9DCB-A8FEB914B99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8069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Encourage thinking about</a:t>
            </a:r>
            <a:r>
              <a:rPr lang="en-GB" baseline="0" dirty="0" smtClean="0"/>
              <a:t> how they find people for review and ensure equal access</a:t>
            </a:r>
          </a:p>
          <a:p>
            <a:endParaRPr lang="en-GB" baseline="0" dirty="0" smtClean="0"/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b="1" dirty="0" smtClean="0"/>
              <a:t>Anyone with skills / knowledge of </a:t>
            </a:r>
            <a:endParaRPr lang="en-GB" sz="2000" dirty="0" smtClean="0"/>
          </a:p>
          <a:p>
            <a:pPr marL="800100" lvl="1" indent="-342900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sz="2000" dirty="0" smtClean="0"/>
              <a:t>The effects of stroke and how to accommodate / rehabilitate</a:t>
            </a:r>
          </a:p>
          <a:p>
            <a:pPr marL="800100" lvl="1" indent="-342900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sz="2000" dirty="0" smtClean="0"/>
              <a:t>Services (NHS, social care &amp; third sector) that could help address need</a:t>
            </a:r>
          </a:p>
          <a:p>
            <a:pPr marL="800100" lvl="1" indent="-342900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sz="2000" dirty="0" smtClean="0"/>
              <a:t>RCP / NICE / local guidance for up-to-date information e.g. range of BP targets, appropriate medications </a:t>
            </a:r>
            <a:r>
              <a:rPr lang="en-GB" sz="2000" dirty="0" err="1" smtClean="0"/>
              <a:t>etc</a:t>
            </a:r>
            <a:endParaRPr lang="en-GB" sz="2000" dirty="0" smtClean="0"/>
          </a:p>
          <a:p>
            <a:pPr marL="800100" lvl="1" indent="-342900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sz="2000" dirty="0" smtClean="0"/>
              <a:t>Tools that can facilitate a review (e.g. GM-SAT)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16FB87-92E7-4ACD-9DCB-A8FEB914B99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8069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Encourage thinking about</a:t>
            </a:r>
            <a:r>
              <a:rPr lang="en-GB" baseline="0" dirty="0" smtClean="0"/>
              <a:t> how they find people for review and ensure equal access</a:t>
            </a:r>
          </a:p>
          <a:p>
            <a:endParaRPr lang="en-GB" baseline="0" dirty="0" smtClean="0"/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b="1" dirty="0" smtClean="0"/>
              <a:t>Anyone with skills / knowledge of </a:t>
            </a:r>
            <a:endParaRPr lang="en-GB" sz="2000" dirty="0" smtClean="0"/>
          </a:p>
          <a:p>
            <a:pPr marL="800100" lvl="1" indent="-342900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sz="2000" dirty="0" smtClean="0"/>
              <a:t>The effects of stroke and how to accommodate / rehabilitate</a:t>
            </a:r>
          </a:p>
          <a:p>
            <a:pPr marL="800100" lvl="1" indent="-342900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sz="2000" dirty="0" smtClean="0"/>
              <a:t>Services (NHS, social care &amp; third sector) that could help address need</a:t>
            </a:r>
          </a:p>
          <a:p>
            <a:pPr marL="800100" lvl="1" indent="-342900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sz="2000" dirty="0" smtClean="0"/>
              <a:t>RCP / NICE / local guidance for up-to-date information e.g. range of BP targets, appropriate medications </a:t>
            </a:r>
            <a:r>
              <a:rPr lang="en-GB" sz="2000" dirty="0" err="1" smtClean="0"/>
              <a:t>etc</a:t>
            </a:r>
            <a:endParaRPr lang="en-GB" sz="2000" dirty="0" smtClean="0"/>
          </a:p>
          <a:p>
            <a:pPr marL="800100" lvl="1" indent="-342900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sz="2000" dirty="0" smtClean="0"/>
              <a:t>Tools that can facilitate a review (e.g. GM-SAT)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16FB87-92E7-4ACD-9DCB-A8FEB914B99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8069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Encourage thinking about</a:t>
            </a:r>
            <a:r>
              <a:rPr lang="en-GB" baseline="0" dirty="0" smtClean="0"/>
              <a:t> how they find people for review and ensure equal access</a:t>
            </a:r>
          </a:p>
          <a:p>
            <a:endParaRPr lang="en-GB" baseline="0" dirty="0" smtClean="0"/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b="1" dirty="0" smtClean="0"/>
              <a:t>Anyone with skills / knowledge of </a:t>
            </a:r>
            <a:endParaRPr lang="en-GB" sz="2000" dirty="0" smtClean="0"/>
          </a:p>
          <a:p>
            <a:pPr marL="800100" lvl="1" indent="-342900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sz="2000" dirty="0" smtClean="0"/>
              <a:t>The effects of stroke and how to accommodate / rehabilitate</a:t>
            </a:r>
          </a:p>
          <a:p>
            <a:pPr marL="800100" lvl="1" indent="-342900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sz="2000" dirty="0" smtClean="0"/>
              <a:t>Services (NHS, social care &amp; third sector) that could help address need</a:t>
            </a:r>
          </a:p>
          <a:p>
            <a:pPr marL="800100" lvl="1" indent="-342900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sz="2000" dirty="0" smtClean="0"/>
              <a:t>RCP / NICE / local guidance for up-to-date information e.g. range of BP targets, appropriate medications </a:t>
            </a:r>
            <a:r>
              <a:rPr lang="en-GB" sz="2000" dirty="0" err="1" smtClean="0"/>
              <a:t>etc</a:t>
            </a:r>
            <a:endParaRPr lang="en-GB" sz="2000" dirty="0" smtClean="0"/>
          </a:p>
          <a:p>
            <a:pPr marL="800100" lvl="1" indent="-342900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sz="2000" dirty="0" smtClean="0"/>
              <a:t>Tools that can facilitate a review (e.g. GM-SAT)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16FB87-92E7-4ACD-9DCB-A8FEB914B99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8069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Encourage thinking about</a:t>
            </a:r>
            <a:r>
              <a:rPr lang="en-GB" baseline="0" dirty="0" smtClean="0"/>
              <a:t> how they find people for review and ensure </a:t>
            </a:r>
            <a:r>
              <a:rPr lang="en-GB" baseline="0" smtClean="0"/>
              <a:t>equal access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16FB87-92E7-4ACD-9DCB-A8FEB914B99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8069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Encourage thinking about</a:t>
            </a:r>
            <a:r>
              <a:rPr lang="en-GB" baseline="0" dirty="0" smtClean="0"/>
              <a:t> how they find people for review and ensure </a:t>
            </a:r>
            <a:r>
              <a:rPr lang="en-GB" baseline="0" smtClean="0"/>
              <a:t>equal access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16FB87-92E7-4ACD-9DCB-A8FEB914B99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8069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Encourage thinking about</a:t>
            </a:r>
            <a:r>
              <a:rPr lang="en-GB" baseline="0" dirty="0" smtClean="0"/>
              <a:t> how they find people for review and ensure </a:t>
            </a:r>
            <a:r>
              <a:rPr lang="en-GB" baseline="0" smtClean="0"/>
              <a:t>equal access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16FB87-92E7-4ACD-9DCB-A8FEB914B99D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8069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Summary </a:t>
            </a:r>
          </a:p>
          <a:p>
            <a:endParaRPr lang="en-GB" dirty="0" smtClean="0"/>
          </a:p>
          <a:p>
            <a:r>
              <a:rPr lang="en-GB" dirty="0" smtClean="0"/>
              <a:t>Actions could be</a:t>
            </a:r>
            <a:endParaRPr lang="en-GB" baseline="0" dirty="0" smtClean="0"/>
          </a:p>
          <a:p>
            <a:endParaRPr lang="en-GB" baseline="0" dirty="0" smtClean="0"/>
          </a:p>
          <a:p>
            <a:pPr lvl="2"/>
            <a:r>
              <a:rPr lang="en-GB" dirty="0" smtClean="0"/>
              <a:t>Information / reassurance on the day</a:t>
            </a:r>
            <a:endParaRPr lang="en-GB" sz="3200" dirty="0" smtClean="0"/>
          </a:p>
          <a:p>
            <a:pPr lvl="2"/>
            <a:r>
              <a:rPr lang="en-GB" dirty="0" smtClean="0"/>
              <a:t>Written information sent later</a:t>
            </a:r>
            <a:endParaRPr lang="en-GB" sz="3200" dirty="0" smtClean="0"/>
          </a:p>
          <a:p>
            <a:pPr lvl="2"/>
            <a:r>
              <a:rPr lang="en-GB" dirty="0" smtClean="0"/>
              <a:t>Referrals and signposting</a:t>
            </a:r>
            <a:endParaRPr lang="en-GB" sz="3200" dirty="0" smtClean="0"/>
          </a:p>
          <a:p>
            <a:pPr lvl="2"/>
            <a:r>
              <a:rPr lang="en-GB" dirty="0" smtClean="0"/>
              <a:t>Self-management guidance / advice</a:t>
            </a:r>
            <a:endParaRPr lang="en-GB" sz="3200" dirty="0" smtClean="0"/>
          </a:p>
          <a:p>
            <a:endParaRPr lang="en-GB" dirty="0" smtClean="0"/>
          </a:p>
          <a:p>
            <a:r>
              <a:rPr lang="en-GB" dirty="0" smtClean="0"/>
              <a:t>But do they agree?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16FB87-92E7-4ACD-9DCB-A8FEB914B99D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8069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word map from UKSF workshop – do they</a:t>
            </a:r>
            <a:r>
              <a:rPr lang="en-GB" baseline="0" dirty="0" smtClean="0"/>
              <a:t> agree?</a:t>
            </a: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16FB87-92E7-4ACD-9DCB-A8FEB914B99D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8069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word map from UKSF workshop – do they</a:t>
            </a:r>
            <a:r>
              <a:rPr lang="en-GB" baseline="0" dirty="0" smtClean="0"/>
              <a:t> agree?</a:t>
            </a: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16FB87-92E7-4ACD-9DCB-A8FEB914B99D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806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2AE16-1E4C-466B-8625-1EFC3246BC7B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F37A3-AE45-40DB-AA0D-566C987025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6256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2AE16-1E4C-466B-8625-1EFC3246BC7B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F37A3-AE45-40DB-AA0D-566C987025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381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2AE16-1E4C-466B-8625-1EFC3246BC7B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F37A3-AE45-40DB-AA0D-566C987025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654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2AE16-1E4C-466B-8625-1EFC3246BC7B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F37A3-AE45-40DB-AA0D-566C987025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352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2AE16-1E4C-466B-8625-1EFC3246BC7B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F37A3-AE45-40DB-AA0D-566C987025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6574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2AE16-1E4C-466B-8625-1EFC3246BC7B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F37A3-AE45-40DB-AA0D-566C987025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667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2AE16-1E4C-466B-8625-1EFC3246BC7B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F37A3-AE45-40DB-AA0D-566C987025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052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2AE16-1E4C-466B-8625-1EFC3246BC7B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F37A3-AE45-40DB-AA0D-566C987025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9798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2AE16-1E4C-466B-8625-1EFC3246BC7B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F37A3-AE45-40DB-AA0D-566C987025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8957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2AE16-1E4C-466B-8625-1EFC3246BC7B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F37A3-AE45-40DB-AA0D-566C987025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538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2AE16-1E4C-466B-8625-1EFC3246BC7B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F37A3-AE45-40DB-AA0D-566C987025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603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2AE16-1E4C-466B-8625-1EFC3246BC7B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F37A3-AE45-40DB-AA0D-566C987025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6710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hyperlink" Target="http://bit.ly/GM-SAT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basp.ac.uk/wp-content/uploads/2017/07/BASP-Clinical-Standards-Commitee-Recommendations-for-providing-six-month-follow-up-assessment-post-stroke-2017.docx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basp.ac.uk/wp-content/uploads/2017/07/BASP-Clinical-Standards-Commitee-Recommendations-for-providing-six-month-follow-up-assessment-post-stroke-2017.docx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hape 89"/>
          <p:cNvSpPr>
            <a:spLocks noChangeArrowheads="1"/>
          </p:cNvSpPr>
          <p:nvPr/>
        </p:nvSpPr>
        <p:spPr bwMode="auto">
          <a:xfrm>
            <a:off x="287338" y="4509120"/>
            <a:ext cx="8856662" cy="8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 dirty="0">
              <a:solidFill>
                <a:srgbClr val="000000"/>
              </a:solidFill>
              <a:sym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 smtClean="0">
                <a:solidFill>
                  <a:srgbClr val="000000"/>
                </a:solidFill>
                <a:sym typeface="Arial" charset="0"/>
              </a:rPr>
              <a:t>Emma Patchwood</a:t>
            </a:r>
            <a:endParaRPr lang="en-GB" altLang="en-US" sz="2400" dirty="0">
              <a:solidFill>
                <a:srgbClr val="000000"/>
              </a:solidFill>
              <a:sym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 dirty="0">
              <a:solidFill>
                <a:srgbClr val="000000"/>
              </a:solidFill>
              <a:sym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400" b="1" dirty="0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3077" name="Rectangle 8"/>
          <p:cNvSpPr>
            <a:spLocks noChangeArrowheads="1"/>
          </p:cNvSpPr>
          <p:nvPr/>
        </p:nvSpPr>
        <p:spPr bwMode="auto">
          <a:xfrm>
            <a:off x="757460" y="1514203"/>
            <a:ext cx="78454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3600" dirty="0" smtClean="0"/>
              <a:t>Six month reviews…..</a:t>
            </a:r>
            <a:endParaRPr lang="en-US" altLang="en-US" sz="3600" dirty="0"/>
          </a:p>
        </p:txBody>
      </p:sp>
      <p:pic>
        <p:nvPicPr>
          <p:cNvPr id="3083" name="Picture 2" descr="TAB_col_white_background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10" y="332656"/>
            <a:ext cx="21907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79388" y="5550331"/>
            <a:ext cx="466307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Greater Manchester ODN workshop</a:t>
            </a:r>
          </a:p>
          <a:p>
            <a:r>
              <a:rPr lang="en-GB" sz="2400" dirty="0" smtClean="0"/>
              <a:t>28</a:t>
            </a:r>
            <a:r>
              <a:rPr lang="en-GB" sz="2400" baseline="30000" dirty="0" smtClean="0"/>
              <a:t>th</a:t>
            </a:r>
            <a:r>
              <a:rPr lang="en-GB" sz="2400" dirty="0" smtClean="0"/>
              <a:t> Feb 2019.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498355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827584" y="1381503"/>
            <a:ext cx="7772400" cy="836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3600" dirty="0"/>
          </a:p>
        </p:txBody>
      </p:sp>
      <p:pic>
        <p:nvPicPr>
          <p:cNvPr id="4" name="Shape 19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8" t="30637" r="4613" b="30058"/>
          <a:stretch>
            <a:fillRect/>
          </a:stretch>
        </p:blipFill>
        <p:spPr bwMode="auto">
          <a:xfrm>
            <a:off x="0" y="0"/>
            <a:ext cx="9144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Shape 19"/>
          <p:cNvPicPr preferRelativeResize="0"/>
          <p:nvPr/>
        </p:nvPicPr>
        <p:blipFill rotWithShape="1">
          <a:blip r:embed="rId3">
            <a:alphaModFix/>
          </a:blip>
          <a:srcRect l="4668" t="30636" r="4613" b="30059"/>
          <a:stretch/>
        </p:blipFill>
        <p:spPr>
          <a:xfrm>
            <a:off x="0" y="-27384"/>
            <a:ext cx="9144000" cy="476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Shape 25"/>
          <p:cNvPicPr preferRelativeResize="0"/>
          <p:nvPr/>
        </p:nvPicPr>
        <p:blipFill rotWithShape="1">
          <a:blip r:embed="rId3">
            <a:alphaModFix/>
          </a:blip>
          <a:srcRect l="4668" t="30636" r="4613" b="30059"/>
          <a:stretch/>
        </p:blipFill>
        <p:spPr>
          <a:xfrm>
            <a:off x="35497" y="1025351"/>
            <a:ext cx="6912767" cy="7431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hape 87"/>
          <p:cNvSpPr txBox="1"/>
          <p:nvPr/>
        </p:nvSpPr>
        <p:spPr>
          <a:xfrm>
            <a:off x="143682" y="440728"/>
            <a:ext cx="9000318" cy="61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600"/>
              </a:spcBef>
            </a:pPr>
            <a:r>
              <a:rPr lang="en-GB" sz="2800" b="1" dirty="0" smtClean="0"/>
              <a:t>A toolkit to help: </a:t>
            </a:r>
            <a:r>
              <a:rPr lang="en-GB" sz="2800" b="1" dirty="0"/>
              <a:t>Download </a:t>
            </a:r>
            <a:r>
              <a:rPr lang="en-GB" sz="2800" b="1" dirty="0" smtClean="0"/>
              <a:t>free at </a:t>
            </a:r>
            <a:r>
              <a:rPr lang="en-GB" sz="2800" b="1" dirty="0" smtClean="0">
                <a:hlinkClick r:id="rId4"/>
              </a:rPr>
              <a:t>http</a:t>
            </a:r>
            <a:r>
              <a:rPr lang="en-GB" sz="2800" b="1" dirty="0">
                <a:hlinkClick r:id="rId4"/>
              </a:rPr>
              <a:t>://</a:t>
            </a:r>
            <a:r>
              <a:rPr lang="en-GB" sz="2800" b="1" dirty="0" smtClean="0">
                <a:hlinkClick r:id="rId4"/>
              </a:rPr>
              <a:t>bit.ly/GM-SAT</a:t>
            </a:r>
            <a:r>
              <a:rPr lang="en-GB" sz="2800" b="1" dirty="0" smtClean="0"/>
              <a:t> </a:t>
            </a:r>
            <a:endParaRPr lang="en-GB" altLang="en-US" sz="5400" b="1" dirty="0"/>
          </a:p>
        </p:txBody>
      </p:sp>
      <p:pic>
        <p:nvPicPr>
          <p:cNvPr id="1026" name="Picture 2" descr="Image result for vide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061" y="1799859"/>
            <a:ext cx="5875877" cy="3305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7799" y="5180999"/>
            <a:ext cx="86466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A video was here showing GM-SAT2 development. I have removed to make the presentation small enough to send as an email attachment but you can still view the video at the URL above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46916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770" name="Straight Connector 96267"/>
          <p:cNvCxnSpPr>
            <a:cxnSpLocks noChangeShapeType="1"/>
          </p:cNvCxnSpPr>
          <p:nvPr/>
        </p:nvCxnSpPr>
        <p:spPr bwMode="auto">
          <a:xfrm flipV="1">
            <a:off x="1254125" y="3478565"/>
            <a:ext cx="6954756" cy="17110"/>
          </a:xfrm>
          <a:prstGeom prst="line">
            <a:avLst/>
          </a:prstGeom>
          <a:noFill/>
          <a:ln w="76200" algn="ctr">
            <a:solidFill>
              <a:srgbClr val="5B358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772" name="Title 1"/>
          <p:cNvSpPr>
            <a:spLocks noGrp="1"/>
          </p:cNvSpPr>
          <p:nvPr>
            <p:ph type="title"/>
          </p:nvPr>
        </p:nvSpPr>
        <p:spPr>
          <a:xfrm>
            <a:off x="554038" y="0"/>
            <a:ext cx="8229600" cy="883402"/>
          </a:xfrm>
        </p:spPr>
        <p:txBody>
          <a:bodyPr/>
          <a:lstStyle/>
          <a:p>
            <a:r>
              <a:rPr lang="en-GB" altLang="en-US" sz="4400" dirty="0" smtClean="0">
                <a:latin typeface="Arial" charset="0"/>
                <a:ea typeface="Geneva" pitchFamily="34" charset="0"/>
                <a:cs typeface="Arial" charset="0"/>
              </a:rPr>
              <a:t>Six month review process</a:t>
            </a:r>
          </a:p>
        </p:txBody>
      </p:sp>
      <p:sp>
        <p:nvSpPr>
          <p:cNvPr id="14" name="Rounded Rectangle 13"/>
          <p:cNvSpPr/>
          <p:nvPr/>
        </p:nvSpPr>
        <p:spPr bwMode="auto">
          <a:xfrm>
            <a:off x="1541463" y="3907936"/>
            <a:ext cx="1692275" cy="928016"/>
          </a:xfrm>
          <a:prstGeom prst="roundRect">
            <a:avLst/>
          </a:prstGeom>
          <a:solidFill>
            <a:schemeClr val="bg1"/>
          </a:solidFill>
          <a:ln>
            <a:solidFill>
              <a:srgbClr val="5B358C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72000" tIns="144000" rIns="72000" bIns="72000"/>
          <a:lstStyle/>
          <a:p>
            <a:pPr>
              <a:defRPr/>
            </a:pPr>
            <a:r>
              <a:rPr lang="en-GB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Make appointment with service user for review</a:t>
            </a:r>
          </a:p>
        </p:txBody>
      </p:sp>
      <p:sp>
        <p:nvSpPr>
          <p:cNvPr id="6" name="Rounded Rectangle 5"/>
          <p:cNvSpPr/>
          <p:nvPr/>
        </p:nvSpPr>
        <p:spPr bwMode="auto">
          <a:xfrm>
            <a:off x="554038" y="1700213"/>
            <a:ext cx="1547812" cy="1439862"/>
          </a:xfrm>
          <a:prstGeom prst="roundRect">
            <a:avLst/>
          </a:prstGeom>
          <a:solidFill>
            <a:schemeClr val="bg1"/>
          </a:solidFill>
          <a:ln>
            <a:solidFill>
              <a:srgbClr val="5B358C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72000" tIns="144000" rIns="72000" bIns="72000"/>
          <a:lstStyle/>
          <a:p>
            <a:pPr>
              <a:defRPr/>
            </a:pPr>
            <a:r>
              <a:rPr lang="en-GB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Identify service user for review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877888" y="2925763"/>
            <a:ext cx="900112" cy="720725"/>
          </a:xfrm>
          <a:prstGeom prst="roundRect">
            <a:avLst/>
          </a:prstGeom>
          <a:solidFill>
            <a:srgbClr val="5B358C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44000" rIns="144000" anchor="ctr"/>
          <a:lstStyle/>
          <a:p>
            <a:pPr algn="ctr">
              <a:defRPr/>
            </a:pPr>
            <a:r>
              <a:rPr lang="en-GB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Step 1</a:t>
            </a:r>
            <a:endParaRPr lang="en-GB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1938338" y="3321050"/>
            <a:ext cx="898525" cy="720725"/>
          </a:xfrm>
          <a:prstGeom prst="roundRect">
            <a:avLst/>
          </a:prstGeom>
          <a:solidFill>
            <a:srgbClr val="5B358C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44000" rIns="144000" anchor="ctr"/>
          <a:lstStyle/>
          <a:p>
            <a:pPr algn="ctr">
              <a:defRPr/>
            </a:pPr>
            <a:r>
              <a:rPr lang="en-GB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Step 2</a:t>
            </a:r>
          </a:p>
        </p:txBody>
      </p:sp>
      <p:sp>
        <p:nvSpPr>
          <p:cNvPr id="32786" name="AutoShape 4"/>
          <p:cNvSpPr>
            <a:spLocks noChangeAspect="1" noChangeArrowheads="1" noTextEdit="1"/>
          </p:cNvSpPr>
          <p:nvPr/>
        </p:nvSpPr>
        <p:spPr bwMode="auto">
          <a:xfrm>
            <a:off x="3657600" y="25146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32788" name="Picture 6" descr="C:\Users\phil.lynch\AppData\Local\Microsoft\Windows\Temporary Internet Files\Content.IE5\XO68PIIL\MC900431629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0" y="2347913"/>
            <a:ext cx="57626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007791" y="4221088"/>
            <a:ext cx="1636217" cy="120032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Where?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How long?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Include others?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Prepare them?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7628" y="1468967"/>
            <a:ext cx="72237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How?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96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6" grpId="0" animBg="1"/>
      <p:bldP spid="5" grpId="0" animBg="1"/>
      <p:bldP spid="7" grpId="0" animBg="1"/>
      <p:bldP spid="9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hape 19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8" t="30637" r="4613" b="30058"/>
          <a:stretch>
            <a:fillRect/>
          </a:stretch>
        </p:blipFill>
        <p:spPr bwMode="auto">
          <a:xfrm>
            <a:off x="0" y="0"/>
            <a:ext cx="9144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Shape 19"/>
          <p:cNvPicPr preferRelativeResize="0"/>
          <p:nvPr/>
        </p:nvPicPr>
        <p:blipFill rotWithShape="1">
          <a:blip r:embed="rId3">
            <a:alphaModFix/>
          </a:blip>
          <a:srcRect l="4668" t="30636" r="4613" b="30059"/>
          <a:stretch/>
        </p:blipFill>
        <p:spPr>
          <a:xfrm>
            <a:off x="0" y="-27384"/>
            <a:ext cx="9144000" cy="476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Shape 25"/>
          <p:cNvPicPr preferRelativeResize="0"/>
          <p:nvPr/>
        </p:nvPicPr>
        <p:blipFill rotWithShape="1">
          <a:blip r:embed="rId3">
            <a:alphaModFix/>
          </a:blip>
          <a:srcRect l="4668" t="30636" r="4613" b="30059"/>
          <a:stretch/>
        </p:blipFill>
        <p:spPr>
          <a:xfrm>
            <a:off x="35497" y="1025351"/>
            <a:ext cx="6912767" cy="7431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hape 87"/>
          <p:cNvSpPr txBox="1"/>
          <p:nvPr/>
        </p:nvSpPr>
        <p:spPr>
          <a:xfrm>
            <a:off x="143682" y="440728"/>
            <a:ext cx="8460765" cy="61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600"/>
              </a:spcBef>
            </a:pPr>
            <a:r>
              <a:rPr lang="en-GB" sz="2800" b="1" dirty="0" smtClean="0"/>
              <a:t>Helping prepare clients for review (from GM-SAT2) </a:t>
            </a:r>
            <a:endParaRPr lang="en-GB" altLang="en-US" sz="5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632" y="1196752"/>
            <a:ext cx="4234508" cy="599390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62" y="1196752"/>
            <a:ext cx="4137278" cy="584988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67317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770" name="Straight Connector 96267"/>
          <p:cNvCxnSpPr>
            <a:cxnSpLocks noChangeShapeType="1"/>
          </p:cNvCxnSpPr>
          <p:nvPr/>
        </p:nvCxnSpPr>
        <p:spPr bwMode="auto">
          <a:xfrm flipV="1">
            <a:off x="1254125" y="3478565"/>
            <a:ext cx="6954756" cy="17110"/>
          </a:xfrm>
          <a:prstGeom prst="line">
            <a:avLst/>
          </a:prstGeom>
          <a:noFill/>
          <a:ln w="76200" algn="ctr">
            <a:solidFill>
              <a:srgbClr val="5B358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772" name="Title 1"/>
          <p:cNvSpPr>
            <a:spLocks noGrp="1"/>
          </p:cNvSpPr>
          <p:nvPr>
            <p:ph type="title"/>
          </p:nvPr>
        </p:nvSpPr>
        <p:spPr>
          <a:xfrm>
            <a:off x="554038" y="0"/>
            <a:ext cx="8229600" cy="883402"/>
          </a:xfrm>
        </p:spPr>
        <p:txBody>
          <a:bodyPr/>
          <a:lstStyle/>
          <a:p>
            <a:r>
              <a:rPr lang="en-GB" altLang="en-US" sz="4400" dirty="0" smtClean="0">
                <a:latin typeface="Arial" charset="0"/>
                <a:ea typeface="Geneva" pitchFamily="34" charset="0"/>
                <a:cs typeface="Arial" charset="0"/>
              </a:rPr>
              <a:t>Six month review process</a:t>
            </a:r>
          </a:p>
        </p:txBody>
      </p:sp>
      <p:sp>
        <p:nvSpPr>
          <p:cNvPr id="14" name="Rounded Rectangle 13"/>
          <p:cNvSpPr/>
          <p:nvPr/>
        </p:nvSpPr>
        <p:spPr bwMode="auto">
          <a:xfrm>
            <a:off x="1541463" y="3907936"/>
            <a:ext cx="1692275" cy="928016"/>
          </a:xfrm>
          <a:prstGeom prst="roundRect">
            <a:avLst/>
          </a:prstGeom>
          <a:solidFill>
            <a:schemeClr val="bg1"/>
          </a:solidFill>
          <a:ln>
            <a:solidFill>
              <a:srgbClr val="5B358C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72000" tIns="144000" rIns="72000" bIns="72000"/>
          <a:lstStyle/>
          <a:p>
            <a:pPr>
              <a:defRPr/>
            </a:pPr>
            <a:r>
              <a:rPr lang="en-GB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Make appointment with service user for review</a:t>
            </a:r>
          </a:p>
        </p:txBody>
      </p:sp>
      <p:sp>
        <p:nvSpPr>
          <p:cNvPr id="15" name="Rounded Rectangle 14"/>
          <p:cNvSpPr/>
          <p:nvPr/>
        </p:nvSpPr>
        <p:spPr bwMode="auto">
          <a:xfrm>
            <a:off x="2325409" y="1734344"/>
            <a:ext cx="1690687" cy="1439862"/>
          </a:xfrm>
          <a:prstGeom prst="roundRect">
            <a:avLst/>
          </a:prstGeom>
          <a:solidFill>
            <a:schemeClr val="bg1"/>
          </a:solidFill>
          <a:ln>
            <a:solidFill>
              <a:srgbClr val="5B358C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72000" tIns="144000" rIns="72000" bIns="72000"/>
          <a:lstStyle/>
          <a:p>
            <a:pPr>
              <a:defRPr/>
            </a:pPr>
            <a:endParaRPr lang="en-GB" sz="13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GB" sz="13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GB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Conduct person-centred review</a:t>
            </a:r>
            <a:endParaRPr lang="en-GB" sz="13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554038" y="1700213"/>
            <a:ext cx="1547812" cy="1439862"/>
          </a:xfrm>
          <a:prstGeom prst="roundRect">
            <a:avLst/>
          </a:prstGeom>
          <a:solidFill>
            <a:schemeClr val="bg1"/>
          </a:solidFill>
          <a:ln>
            <a:solidFill>
              <a:srgbClr val="5B358C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72000" tIns="144000" rIns="72000" bIns="72000"/>
          <a:lstStyle/>
          <a:p>
            <a:pPr>
              <a:defRPr/>
            </a:pPr>
            <a:r>
              <a:rPr lang="en-GB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Identify service user for review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877888" y="2925763"/>
            <a:ext cx="900112" cy="720725"/>
          </a:xfrm>
          <a:prstGeom prst="roundRect">
            <a:avLst/>
          </a:prstGeom>
          <a:solidFill>
            <a:srgbClr val="5B358C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44000" rIns="144000" anchor="ctr"/>
          <a:lstStyle/>
          <a:p>
            <a:pPr algn="ctr">
              <a:defRPr/>
            </a:pPr>
            <a:r>
              <a:rPr lang="en-GB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Step 1</a:t>
            </a:r>
            <a:endParaRPr lang="en-GB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1938338" y="3321050"/>
            <a:ext cx="898525" cy="720725"/>
          </a:xfrm>
          <a:prstGeom prst="roundRect">
            <a:avLst/>
          </a:prstGeom>
          <a:solidFill>
            <a:srgbClr val="5B358C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44000" rIns="144000" anchor="ctr"/>
          <a:lstStyle/>
          <a:p>
            <a:pPr algn="ctr">
              <a:defRPr/>
            </a:pPr>
            <a:r>
              <a:rPr lang="en-GB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Step 2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2912359" y="3001987"/>
            <a:ext cx="900113" cy="720725"/>
          </a:xfrm>
          <a:prstGeom prst="roundRect">
            <a:avLst/>
          </a:prstGeom>
          <a:solidFill>
            <a:srgbClr val="5B358C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44000" rIns="144000" anchor="ctr"/>
          <a:lstStyle/>
          <a:p>
            <a:pPr algn="ctr">
              <a:defRPr/>
            </a:pPr>
            <a:r>
              <a:rPr lang="en-GB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Step 3</a:t>
            </a:r>
          </a:p>
        </p:txBody>
      </p:sp>
      <p:sp>
        <p:nvSpPr>
          <p:cNvPr id="32786" name="AutoShape 4"/>
          <p:cNvSpPr>
            <a:spLocks noChangeAspect="1" noChangeArrowheads="1" noTextEdit="1"/>
          </p:cNvSpPr>
          <p:nvPr/>
        </p:nvSpPr>
        <p:spPr bwMode="auto">
          <a:xfrm>
            <a:off x="3657600" y="25146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32788" name="Picture 6" descr="C:\Users\phil.lynch\AppData\Local\Microsoft\Windows\Temporary Internet Files\Content.IE5\XO68PIIL\MC900431629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0" y="2347913"/>
            <a:ext cx="57626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007791" y="4221088"/>
            <a:ext cx="1636217" cy="120032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Where?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How long?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Include others?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Prepare them?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7628" y="1468967"/>
            <a:ext cx="72237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How?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87824" y="1000871"/>
            <a:ext cx="3727383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Who can do it?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Tools to support?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Supporting cog / </a:t>
            </a:r>
            <a:r>
              <a:rPr lang="en-GB" dirty="0" err="1" smtClean="0">
                <a:solidFill>
                  <a:srgbClr val="FF0000"/>
                </a:solidFill>
              </a:rPr>
              <a:t>comms</a:t>
            </a:r>
            <a:r>
              <a:rPr lang="en-GB" dirty="0" smtClean="0">
                <a:solidFill>
                  <a:srgbClr val="FF0000"/>
                </a:solidFill>
              </a:rPr>
              <a:t> issues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Knowledge of local support?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73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8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hape 19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8" t="30637" r="4613" b="30058"/>
          <a:stretch>
            <a:fillRect/>
          </a:stretch>
        </p:blipFill>
        <p:spPr bwMode="auto">
          <a:xfrm>
            <a:off x="0" y="0"/>
            <a:ext cx="9144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Shape 19"/>
          <p:cNvPicPr preferRelativeResize="0"/>
          <p:nvPr/>
        </p:nvPicPr>
        <p:blipFill rotWithShape="1">
          <a:blip r:embed="rId3">
            <a:alphaModFix/>
          </a:blip>
          <a:srcRect l="4668" t="30636" r="4613" b="30059"/>
          <a:stretch/>
        </p:blipFill>
        <p:spPr>
          <a:xfrm>
            <a:off x="0" y="-27384"/>
            <a:ext cx="9144000" cy="476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Shape 25"/>
          <p:cNvPicPr preferRelativeResize="0"/>
          <p:nvPr/>
        </p:nvPicPr>
        <p:blipFill rotWithShape="1">
          <a:blip r:embed="rId3">
            <a:alphaModFix/>
          </a:blip>
          <a:srcRect l="4668" t="30636" r="4613" b="30059"/>
          <a:stretch/>
        </p:blipFill>
        <p:spPr>
          <a:xfrm>
            <a:off x="35497" y="1025351"/>
            <a:ext cx="6912767" cy="7431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Shape 87"/>
          <p:cNvSpPr txBox="1"/>
          <p:nvPr/>
        </p:nvSpPr>
        <p:spPr>
          <a:xfrm>
            <a:off x="143682" y="440728"/>
            <a:ext cx="8460765" cy="61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600"/>
              </a:spcBef>
            </a:pPr>
            <a:r>
              <a:rPr lang="en-GB" sz="3600" b="1" dirty="0" smtClean="0"/>
              <a:t>The purpose of </a:t>
            </a:r>
            <a:r>
              <a:rPr lang="en-GB" sz="3600" b="1" dirty="0" err="1" smtClean="0"/>
              <a:t>post-stroke</a:t>
            </a:r>
            <a:r>
              <a:rPr lang="en-GB" sz="3600" b="1" dirty="0" smtClean="0"/>
              <a:t> reviews</a:t>
            </a:r>
            <a:endParaRPr lang="en-GB" altLang="en-US" sz="6600" b="1" dirty="0"/>
          </a:p>
        </p:txBody>
      </p:sp>
      <p:sp>
        <p:nvSpPr>
          <p:cNvPr id="2" name="Rectangle 1"/>
          <p:cNvSpPr/>
          <p:nvPr/>
        </p:nvSpPr>
        <p:spPr>
          <a:xfrm>
            <a:off x="143682" y="2060848"/>
            <a:ext cx="8892813" cy="4499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 smtClean="0"/>
              <a:t>“The </a:t>
            </a:r>
            <a:r>
              <a:rPr lang="en-US" sz="2000" dirty="0"/>
              <a:t>review should consider whether further interventions are needed, and the person should be referred for </a:t>
            </a:r>
            <a:r>
              <a:rPr lang="en-US" sz="2000" b="1" dirty="0"/>
              <a:t>further specialist assessment </a:t>
            </a:r>
            <a:r>
              <a:rPr lang="en-US" sz="2000" dirty="0"/>
              <a:t>if: </a:t>
            </a:r>
            <a:endParaRPr lang="en-US" sz="2000" dirty="0" smtClean="0"/>
          </a:p>
          <a:p>
            <a:pPr lvl="1">
              <a:lnSpc>
                <a:spcPct val="120000"/>
              </a:lnSpc>
            </a:pPr>
            <a:r>
              <a:rPr lang="en-US" sz="2000" dirty="0" smtClean="0"/>
              <a:t>‒ </a:t>
            </a:r>
            <a:r>
              <a:rPr lang="en-US" sz="2000" b="1" dirty="0"/>
              <a:t>new problems </a:t>
            </a:r>
            <a:r>
              <a:rPr lang="en-US" sz="2000" dirty="0"/>
              <a:t>are present; </a:t>
            </a:r>
            <a:endParaRPr lang="en-US" sz="2000" dirty="0" smtClean="0"/>
          </a:p>
          <a:p>
            <a:pPr lvl="1">
              <a:lnSpc>
                <a:spcPct val="120000"/>
              </a:lnSpc>
            </a:pPr>
            <a:r>
              <a:rPr lang="en-US" sz="2000" dirty="0" smtClean="0"/>
              <a:t>‒ </a:t>
            </a:r>
            <a:r>
              <a:rPr lang="en-US" sz="2000" dirty="0"/>
              <a:t>the person’s </a:t>
            </a:r>
            <a:r>
              <a:rPr lang="en-US" sz="2000" b="1" dirty="0"/>
              <a:t>physical or psychological condition, or social </a:t>
            </a:r>
            <a:r>
              <a:rPr lang="en-US" sz="2000" b="1" dirty="0" smtClean="0"/>
              <a:t>environment </a:t>
            </a:r>
            <a:r>
              <a:rPr lang="en-US" sz="2000" b="1" dirty="0"/>
              <a:t>has changed</a:t>
            </a:r>
            <a:r>
              <a:rPr lang="en-US" sz="2000" dirty="0"/>
              <a:t>. </a:t>
            </a:r>
            <a:endParaRPr lang="en-US" sz="2000" dirty="0" smtClean="0"/>
          </a:p>
          <a:p>
            <a:pPr marL="2857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 smtClean="0"/>
              <a:t>People </a:t>
            </a:r>
            <a:r>
              <a:rPr lang="en-US" sz="2000" dirty="0"/>
              <a:t>with stroke should be offered </a:t>
            </a:r>
            <a:r>
              <a:rPr lang="en-US" sz="2000" b="1" dirty="0"/>
              <a:t>further therapy if goals </a:t>
            </a:r>
            <a:r>
              <a:rPr lang="en-US" sz="2000" dirty="0"/>
              <a:t>for specific </a:t>
            </a:r>
            <a:r>
              <a:rPr lang="en-US" sz="2000" b="1" dirty="0"/>
              <a:t>functions and activities can be </a:t>
            </a:r>
            <a:r>
              <a:rPr lang="en-US" sz="2000" b="1" u="sng" dirty="0"/>
              <a:t>identified </a:t>
            </a:r>
            <a:r>
              <a:rPr lang="en-US" sz="2000" b="1" dirty="0"/>
              <a:t>and </a:t>
            </a:r>
            <a:r>
              <a:rPr lang="en-US" sz="2000" b="1" u="sng" dirty="0"/>
              <a:t>agreed </a:t>
            </a:r>
            <a:r>
              <a:rPr lang="en-US" sz="2000" dirty="0"/>
              <a:t>and the potential for </a:t>
            </a:r>
            <a:r>
              <a:rPr lang="en-US" sz="2000" b="1" dirty="0"/>
              <a:t>change is likely</a:t>
            </a:r>
            <a:r>
              <a:rPr lang="en-US" sz="2000" dirty="0"/>
              <a:t>. </a:t>
            </a:r>
            <a:endParaRPr lang="en-US" sz="2000" dirty="0" smtClean="0"/>
          </a:p>
          <a:p>
            <a:pPr marL="2857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 smtClean="0"/>
              <a:t>People </a:t>
            </a:r>
            <a:r>
              <a:rPr lang="en-US" sz="2000" dirty="0"/>
              <a:t>with stroke should be provided with the </a:t>
            </a:r>
            <a:r>
              <a:rPr lang="en-US" sz="2000" b="1" dirty="0"/>
              <a:t>contact details of a named healthcare professional </a:t>
            </a:r>
            <a:r>
              <a:rPr lang="en-US" sz="2000" dirty="0" smtClean="0"/>
              <a:t>who </a:t>
            </a:r>
            <a:r>
              <a:rPr lang="en-US" sz="2000" dirty="0"/>
              <a:t>can provide further information and advice. </a:t>
            </a:r>
            <a:endParaRPr lang="en-US" sz="2000" dirty="0" smtClean="0"/>
          </a:p>
          <a:p>
            <a:pPr marL="2857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 smtClean="0"/>
              <a:t>People </a:t>
            </a:r>
            <a:r>
              <a:rPr lang="en-US" sz="2000" dirty="0"/>
              <a:t>with stroke should be helped to </a:t>
            </a:r>
            <a:r>
              <a:rPr lang="en-US" sz="2000" b="1" dirty="0"/>
              <a:t>develop their own self-management plan</a:t>
            </a:r>
            <a:r>
              <a:rPr lang="en-US" sz="2000" dirty="0" smtClean="0"/>
              <a:t>.”</a:t>
            </a:r>
            <a:endParaRPr lang="en-GB" sz="2000" dirty="0"/>
          </a:p>
        </p:txBody>
      </p:sp>
      <p:sp>
        <p:nvSpPr>
          <p:cNvPr id="3" name="Rectangle 2"/>
          <p:cNvSpPr/>
          <p:nvPr/>
        </p:nvSpPr>
        <p:spPr>
          <a:xfrm>
            <a:off x="539552" y="1311151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Extract from National Clinical Guideline for Stroke (2016): </a:t>
            </a:r>
          </a:p>
          <a:p>
            <a:r>
              <a:rPr lang="en-US" dirty="0"/>
              <a:t>5.9.1.1 Recommendations </a:t>
            </a:r>
            <a:r>
              <a:rPr lang="en-US" b="1" dirty="0" smtClean="0">
                <a:solidFill>
                  <a:schemeClr val="accent1"/>
                </a:solidFill>
              </a:rPr>
              <a:t>A-D </a:t>
            </a:r>
            <a:endParaRPr 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23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827584" y="1381503"/>
            <a:ext cx="7772400" cy="836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3600" dirty="0"/>
          </a:p>
        </p:txBody>
      </p:sp>
      <p:pic>
        <p:nvPicPr>
          <p:cNvPr id="4" name="Shape 19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8" t="30637" r="4613" b="30058"/>
          <a:stretch>
            <a:fillRect/>
          </a:stretch>
        </p:blipFill>
        <p:spPr bwMode="auto">
          <a:xfrm>
            <a:off x="0" y="0"/>
            <a:ext cx="9144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Shape 19"/>
          <p:cNvPicPr preferRelativeResize="0"/>
          <p:nvPr/>
        </p:nvPicPr>
        <p:blipFill rotWithShape="1">
          <a:blip r:embed="rId3">
            <a:alphaModFix/>
          </a:blip>
          <a:srcRect l="4668" t="30636" r="4613" b="30059"/>
          <a:stretch/>
        </p:blipFill>
        <p:spPr>
          <a:xfrm>
            <a:off x="0" y="-27384"/>
            <a:ext cx="9144000" cy="476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Shape 25"/>
          <p:cNvPicPr preferRelativeResize="0"/>
          <p:nvPr/>
        </p:nvPicPr>
        <p:blipFill rotWithShape="1">
          <a:blip r:embed="rId3">
            <a:alphaModFix/>
          </a:blip>
          <a:srcRect l="4668" t="30636" r="4613" b="30059"/>
          <a:stretch/>
        </p:blipFill>
        <p:spPr>
          <a:xfrm>
            <a:off x="35497" y="1025351"/>
            <a:ext cx="6912767" cy="7431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hape 87"/>
          <p:cNvSpPr txBox="1"/>
          <p:nvPr/>
        </p:nvSpPr>
        <p:spPr>
          <a:xfrm>
            <a:off x="143682" y="440728"/>
            <a:ext cx="8460765" cy="61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600"/>
              </a:spcBef>
            </a:pPr>
            <a:r>
              <a:rPr lang="en-GB" sz="3600" b="1" dirty="0" smtClean="0"/>
              <a:t>Who can carry out reviews?</a:t>
            </a:r>
            <a:endParaRPr lang="en-GB" altLang="en-US" sz="6600" b="1" dirty="0"/>
          </a:p>
        </p:txBody>
      </p:sp>
      <p:sp>
        <p:nvSpPr>
          <p:cNvPr id="7" name="Rectangle 6"/>
          <p:cNvSpPr/>
          <p:nvPr/>
        </p:nvSpPr>
        <p:spPr>
          <a:xfrm>
            <a:off x="143682" y="1220558"/>
            <a:ext cx="82764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/>
              <a:t>Extract from BASP Recommendations for 6 month reviews “Training &amp; Competence” available here: </a:t>
            </a:r>
            <a:r>
              <a:rPr lang="en-GB" sz="1600" dirty="0" smtClean="0">
                <a:hlinkClick r:id="rId4"/>
              </a:rPr>
              <a:t>https</a:t>
            </a:r>
            <a:r>
              <a:rPr lang="en-GB" sz="1600" dirty="0">
                <a:hlinkClick r:id="rId4"/>
              </a:rPr>
              <a:t>://</a:t>
            </a:r>
            <a:r>
              <a:rPr lang="en-GB" sz="1600" dirty="0" smtClean="0">
                <a:hlinkClick r:id="rId4"/>
              </a:rPr>
              <a:t>basp.ac.uk/wp-content/uploads/2017/07/BASP-Clinical-Standards-Commitee-Recommendations-for-providing-six-month-follow-up-assessment-post-stroke-2017.docx</a:t>
            </a:r>
            <a:r>
              <a:rPr lang="en-GB" sz="1600" dirty="0" smtClean="0"/>
              <a:t>   </a:t>
            </a:r>
            <a:endParaRPr lang="en-GB" sz="1600" dirty="0"/>
          </a:p>
        </p:txBody>
      </p:sp>
      <p:sp>
        <p:nvSpPr>
          <p:cNvPr id="9" name="Rectangle 8"/>
          <p:cNvSpPr/>
          <p:nvPr/>
        </p:nvSpPr>
        <p:spPr>
          <a:xfrm>
            <a:off x="323528" y="2780928"/>
            <a:ext cx="837113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2800" dirty="0" smtClean="0"/>
              <a:t>“It </a:t>
            </a:r>
            <a:r>
              <a:rPr lang="en-US" sz="2800" dirty="0"/>
              <a:t>should </a:t>
            </a:r>
            <a:r>
              <a:rPr lang="en-US" sz="2800" dirty="0" smtClean="0"/>
              <a:t>be </a:t>
            </a:r>
            <a:r>
              <a:rPr lang="en-US" sz="2800" dirty="0"/>
              <a:t>acknowledged that the review is regarded as an </a:t>
            </a:r>
            <a:r>
              <a:rPr lang="en-US" sz="2800" b="1" dirty="0"/>
              <a:t>assessment process rather than a treatment session </a:t>
            </a:r>
            <a:r>
              <a:rPr lang="en-US" sz="2800" dirty="0"/>
              <a:t>and that not ever single reviewer will have the expertise to deliver advice universally and as such having the </a:t>
            </a:r>
            <a:r>
              <a:rPr lang="en-US" sz="2800" b="1" dirty="0"/>
              <a:t>skills to signpost and refer is of critical importance</a:t>
            </a:r>
            <a:r>
              <a:rPr lang="en-US" sz="2800" dirty="0" smtClean="0"/>
              <a:t>.”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052561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827584" y="1381503"/>
            <a:ext cx="7772400" cy="836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3600" dirty="0"/>
          </a:p>
        </p:txBody>
      </p:sp>
      <p:pic>
        <p:nvPicPr>
          <p:cNvPr id="4" name="Shape 19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8" t="30637" r="4613" b="30058"/>
          <a:stretch>
            <a:fillRect/>
          </a:stretch>
        </p:blipFill>
        <p:spPr bwMode="auto">
          <a:xfrm>
            <a:off x="0" y="0"/>
            <a:ext cx="9144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Shape 19"/>
          <p:cNvPicPr preferRelativeResize="0"/>
          <p:nvPr/>
        </p:nvPicPr>
        <p:blipFill rotWithShape="1">
          <a:blip r:embed="rId3">
            <a:alphaModFix/>
          </a:blip>
          <a:srcRect l="4668" t="30636" r="4613" b="30059"/>
          <a:stretch/>
        </p:blipFill>
        <p:spPr>
          <a:xfrm>
            <a:off x="0" y="-27384"/>
            <a:ext cx="9144000" cy="476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Shape 25"/>
          <p:cNvPicPr preferRelativeResize="0"/>
          <p:nvPr/>
        </p:nvPicPr>
        <p:blipFill rotWithShape="1">
          <a:blip r:embed="rId3">
            <a:alphaModFix/>
          </a:blip>
          <a:srcRect l="4668" t="30636" r="4613" b="30059"/>
          <a:stretch/>
        </p:blipFill>
        <p:spPr>
          <a:xfrm>
            <a:off x="35497" y="1025351"/>
            <a:ext cx="6912767" cy="7431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hape 87"/>
          <p:cNvSpPr txBox="1"/>
          <p:nvPr/>
        </p:nvSpPr>
        <p:spPr>
          <a:xfrm>
            <a:off x="143682" y="440728"/>
            <a:ext cx="8460765" cy="61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600"/>
              </a:spcBef>
            </a:pPr>
            <a:r>
              <a:rPr lang="en-GB" sz="3600" b="1" dirty="0" smtClean="0"/>
              <a:t>Who can carry out reviews?</a:t>
            </a:r>
            <a:endParaRPr lang="en-GB" altLang="en-US" sz="6600" b="1" dirty="0"/>
          </a:p>
        </p:txBody>
      </p:sp>
      <p:sp>
        <p:nvSpPr>
          <p:cNvPr id="7" name="Rectangle 6"/>
          <p:cNvSpPr/>
          <p:nvPr/>
        </p:nvSpPr>
        <p:spPr>
          <a:xfrm>
            <a:off x="143682" y="1220558"/>
            <a:ext cx="82764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/>
              <a:t>Extract from BASP Recommendations for 6 month reviews “Training &amp; Competence” available here: </a:t>
            </a:r>
            <a:r>
              <a:rPr lang="en-GB" sz="1600" dirty="0" smtClean="0">
                <a:hlinkClick r:id="rId4"/>
              </a:rPr>
              <a:t>https</a:t>
            </a:r>
            <a:r>
              <a:rPr lang="en-GB" sz="1600" dirty="0">
                <a:hlinkClick r:id="rId4"/>
              </a:rPr>
              <a:t>://</a:t>
            </a:r>
            <a:r>
              <a:rPr lang="en-GB" sz="1600" dirty="0" smtClean="0">
                <a:hlinkClick r:id="rId4"/>
              </a:rPr>
              <a:t>basp.ac.uk/wp-content/uploads/2017/07/BASP-Clinical-Standards-Commitee-Recommendations-for-providing-six-month-follow-up-assessment-post-stroke-2017.docx</a:t>
            </a:r>
            <a:r>
              <a:rPr lang="en-GB" sz="1600" dirty="0" smtClean="0"/>
              <a:t>   </a:t>
            </a:r>
            <a:endParaRPr lang="en-GB" sz="1600" dirty="0"/>
          </a:p>
        </p:txBody>
      </p:sp>
      <p:sp>
        <p:nvSpPr>
          <p:cNvPr id="10" name="Rectangle 9"/>
          <p:cNvSpPr/>
          <p:nvPr/>
        </p:nvSpPr>
        <p:spPr>
          <a:xfrm>
            <a:off x="69442" y="2250470"/>
            <a:ext cx="8751030" cy="38945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GB" sz="2400" dirty="0" smtClean="0"/>
              <a:t>“It </a:t>
            </a:r>
            <a:r>
              <a:rPr lang="en-GB" sz="2400" dirty="0"/>
              <a:t>is important that the providers of the six month review service are embedded within a competent and skilled </a:t>
            </a:r>
            <a:r>
              <a:rPr lang="en-GB" sz="2400" dirty="0" smtClean="0"/>
              <a:t>workforce…</a:t>
            </a:r>
            <a:r>
              <a:rPr lang="en-GB" sz="2400" b="1" dirty="0" smtClean="0"/>
              <a:t>.  </a:t>
            </a:r>
            <a:r>
              <a:rPr lang="en-GB" sz="2400" b="1" dirty="0"/>
              <a:t>Skills required include:</a:t>
            </a:r>
            <a:r>
              <a:rPr lang="en-GB" sz="2400" dirty="0"/>
              <a:t> </a:t>
            </a:r>
          </a:p>
          <a:p>
            <a:pPr marL="285750" lvl="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assessing clinical needs of patients, </a:t>
            </a:r>
          </a:p>
          <a:p>
            <a:pPr marL="285750" lvl="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trained in communication skills required </a:t>
            </a:r>
            <a:r>
              <a:rPr lang="en-GB" sz="2400" dirty="0" smtClean="0"/>
              <a:t>for patients ….</a:t>
            </a:r>
            <a:endParaRPr lang="en-GB" sz="2400" dirty="0"/>
          </a:p>
          <a:p>
            <a:pPr marL="285750" lvl="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ability to recognise emotional and psychological issues, </a:t>
            </a:r>
          </a:p>
          <a:p>
            <a:pPr marL="285750" lvl="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ability to liaise and collaborate with multidisciplinary stroke teams and signposting and referral to other services. </a:t>
            </a:r>
            <a:r>
              <a:rPr lang="en-GB" sz="2400" dirty="0" smtClean="0"/>
              <a:t>“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66127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827584" y="1381503"/>
            <a:ext cx="7772400" cy="836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3600" dirty="0"/>
          </a:p>
        </p:txBody>
      </p:sp>
      <p:pic>
        <p:nvPicPr>
          <p:cNvPr id="4" name="Shape 19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8" t="30637" r="4613" b="30058"/>
          <a:stretch>
            <a:fillRect/>
          </a:stretch>
        </p:blipFill>
        <p:spPr bwMode="auto">
          <a:xfrm>
            <a:off x="0" y="0"/>
            <a:ext cx="9144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Shape 19"/>
          <p:cNvPicPr preferRelativeResize="0"/>
          <p:nvPr/>
        </p:nvPicPr>
        <p:blipFill rotWithShape="1">
          <a:blip r:embed="rId3">
            <a:alphaModFix/>
          </a:blip>
          <a:srcRect l="4668" t="30636" r="4613" b="30059"/>
          <a:stretch/>
        </p:blipFill>
        <p:spPr>
          <a:xfrm>
            <a:off x="0" y="-27384"/>
            <a:ext cx="9144000" cy="476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Shape 25"/>
          <p:cNvPicPr preferRelativeResize="0"/>
          <p:nvPr/>
        </p:nvPicPr>
        <p:blipFill rotWithShape="1">
          <a:blip r:embed="rId3">
            <a:alphaModFix/>
          </a:blip>
          <a:srcRect l="4668" t="30636" r="4613" b="30059"/>
          <a:stretch/>
        </p:blipFill>
        <p:spPr>
          <a:xfrm>
            <a:off x="35497" y="1484784"/>
            <a:ext cx="6912767" cy="7431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hape 87"/>
          <p:cNvSpPr txBox="1"/>
          <p:nvPr/>
        </p:nvSpPr>
        <p:spPr>
          <a:xfrm>
            <a:off x="143682" y="620688"/>
            <a:ext cx="8460765" cy="61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600"/>
              </a:spcBef>
            </a:pPr>
            <a:r>
              <a:rPr lang="en-GB" sz="3600" b="1" dirty="0" smtClean="0"/>
              <a:t>GM-SAT2 includes easy access versions to support inclusivity</a:t>
            </a:r>
            <a:endParaRPr lang="en-GB" altLang="en-US" sz="66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69" t="14391" r="31661" b="6250"/>
          <a:stretch/>
        </p:blipFill>
        <p:spPr bwMode="auto">
          <a:xfrm>
            <a:off x="2370968" y="1931740"/>
            <a:ext cx="3517939" cy="45936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10593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827584" y="1381503"/>
            <a:ext cx="7772400" cy="836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3600" dirty="0"/>
          </a:p>
        </p:txBody>
      </p:sp>
      <p:pic>
        <p:nvPicPr>
          <p:cNvPr id="4" name="Shape 19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8" t="30637" r="4613" b="30058"/>
          <a:stretch>
            <a:fillRect/>
          </a:stretch>
        </p:blipFill>
        <p:spPr bwMode="auto">
          <a:xfrm>
            <a:off x="0" y="0"/>
            <a:ext cx="9144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Shape 19"/>
          <p:cNvPicPr preferRelativeResize="0"/>
          <p:nvPr/>
        </p:nvPicPr>
        <p:blipFill rotWithShape="1">
          <a:blip r:embed="rId3">
            <a:alphaModFix/>
          </a:blip>
          <a:srcRect l="4668" t="30636" r="4613" b="30059"/>
          <a:stretch/>
        </p:blipFill>
        <p:spPr>
          <a:xfrm>
            <a:off x="0" y="-27384"/>
            <a:ext cx="9144000" cy="476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Shape 25"/>
          <p:cNvPicPr preferRelativeResize="0"/>
          <p:nvPr/>
        </p:nvPicPr>
        <p:blipFill rotWithShape="1">
          <a:blip r:embed="rId3">
            <a:alphaModFix/>
          </a:blip>
          <a:srcRect l="4668" t="30636" r="4613" b="30059"/>
          <a:stretch/>
        </p:blipFill>
        <p:spPr>
          <a:xfrm>
            <a:off x="35497" y="1025351"/>
            <a:ext cx="6912767" cy="7431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hape 87"/>
          <p:cNvSpPr txBox="1"/>
          <p:nvPr/>
        </p:nvSpPr>
        <p:spPr>
          <a:xfrm>
            <a:off x="143682" y="440728"/>
            <a:ext cx="8460765" cy="61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600"/>
              </a:spcBef>
            </a:pPr>
            <a:r>
              <a:rPr lang="en-GB" sz="3600" b="1" dirty="0" smtClean="0"/>
              <a:t>Knowledge of local support available</a:t>
            </a:r>
            <a:endParaRPr lang="en-GB" altLang="en-US" sz="6600" b="1" dirty="0"/>
          </a:p>
        </p:txBody>
      </p:sp>
      <p:pic>
        <p:nvPicPr>
          <p:cNvPr id="2050" name="Picture 2" descr="Image result for directory of servic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824" y="3284984"/>
            <a:ext cx="4320480" cy="149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36034" y="1984525"/>
            <a:ext cx="67860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GM-SAT2 guidance for possible actions……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444541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770" name="Straight Connector 96267"/>
          <p:cNvCxnSpPr>
            <a:cxnSpLocks noChangeShapeType="1"/>
          </p:cNvCxnSpPr>
          <p:nvPr/>
        </p:nvCxnSpPr>
        <p:spPr bwMode="auto">
          <a:xfrm flipV="1">
            <a:off x="1254125" y="3478565"/>
            <a:ext cx="6954756" cy="17110"/>
          </a:xfrm>
          <a:prstGeom prst="line">
            <a:avLst/>
          </a:prstGeom>
          <a:noFill/>
          <a:ln w="76200" algn="ctr">
            <a:solidFill>
              <a:srgbClr val="5B358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772" name="Title 1"/>
          <p:cNvSpPr>
            <a:spLocks noGrp="1"/>
          </p:cNvSpPr>
          <p:nvPr>
            <p:ph type="title"/>
          </p:nvPr>
        </p:nvSpPr>
        <p:spPr>
          <a:xfrm>
            <a:off x="554038" y="0"/>
            <a:ext cx="8229600" cy="883402"/>
          </a:xfrm>
        </p:spPr>
        <p:txBody>
          <a:bodyPr/>
          <a:lstStyle/>
          <a:p>
            <a:r>
              <a:rPr lang="en-GB" altLang="en-US" sz="4400" dirty="0" smtClean="0">
                <a:latin typeface="Arial" charset="0"/>
                <a:ea typeface="Geneva" pitchFamily="34" charset="0"/>
                <a:cs typeface="Arial" charset="0"/>
              </a:rPr>
              <a:t>Six month review process</a:t>
            </a:r>
          </a:p>
        </p:txBody>
      </p:sp>
      <p:sp>
        <p:nvSpPr>
          <p:cNvPr id="14" name="Rounded Rectangle 13"/>
          <p:cNvSpPr/>
          <p:nvPr/>
        </p:nvSpPr>
        <p:spPr bwMode="auto">
          <a:xfrm>
            <a:off x="1541463" y="3907936"/>
            <a:ext cx="1692275" cy="928016"/>
          </a:xfrm>
          <a:prstGeom prst="roundRect">
            <a:avLst/>
          </a:prstGeom>
          <a:solidFill>
            <a:schemeClr val="bg1"/>
          </a:solidFill>
          <a:ln>
            <a:solidFill>
              <a:srgbClr val="5B358C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72000" tIns="144000" rIns="72000" bIns="72000"/>
          <a:lstStyle/>
          <a:p>
            <a:pPr>
              <a:defRPr/>
            </a:pPr>
            <a:r>
              <a:rPr lang="en-GB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Make appointment with service user for review</a:t>
            </a:r>
          </a:p>
        </p:txBody>
      </p:sp>
      <p:sp>
        <p:nvSpPr>
          <p:cNvPr id="15" name="Rounded Rectangle 14"/>
          <p:cNvSpPr/>
          <p:nvPr/>
        </p:nvSpPr>
        <p:spPr bwMode="auto">
          <a:xfrm>
            <a:off x="2325409" y="1734344"/>
            <a:ext cx="1690687" cy="1439862"/>
          </a:xfrm>
          <a:prstGeom prst="roundRect">
            <a:avLst/>
          </a:prstGeom>
          <a:solidFill>
            <a:schemeClr val="bg1"/>
          </a:solidFill>
          <a:ln>
            <a:solidFill>
              <a:srgbClr val="5B358C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72000" tIns="144000" rIns="72000" bIns="72000"/>
          <a:lstStyle/>
          <a:p>
            <a:pPr>
              <a:defRPr/>
            </a:pPr>
            <a:endParaRPr lang="en-GB" sz="13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GB" sz="13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GB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Conduct person-centred review</a:t>
            </a:r>
            <a:endParaRPr lang="en-GB" sz="13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554038" y="1700213"/>
            <a:ext cx="1547812" cy="1439862"/>
          </a:xfrm>
          <a:prstGeom prst="roundRect">
            <a:avLst/>
          </a:prstGeom>
          <a:solidFill>
            <a:schemeClr val="bg1"/>
          </a:solidFill>
          <a:ln>
            <a:solidFill>
              <a:srgbClr val="5B358C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72000" tIns="144000" rIns="72000" bIns="72000"/>
          <a:lstStyle/>
          <a:p>
            <a:pPr>
              <a:defRPr/>
            </a:pPr>
            <a:r>
              <a:rPr lang="en-GB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Identify service user for review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877888" y="2925763"/>
            <a:ext cx="900112" cy="720725"/>
          </a:xfrm>
          <a:prstGeom prst="roundRect">
            <a:avLst/>
          </a:prstGeom>
          <a:solidFill>
            <a:srgbClr val="5B358C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44000" rIns="144000" anchor="ctr"/>
          <a:lstStyle/>
          <a:p>
            <a:pPr algn="ctr">
              <a:defRPr/>
            </a:pPr>
            <a:r>
              <a:rPr lang="en-GB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Step 1</a:t>
            </a:r>
            <a:endParaRPr lang="en-GB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1938338" y="3321050"/>
            <a:ext cx="898525" cy="720725"/>
          </a:xfrm>
          <a:prstGeom prst="roundRect">
            <a:avLst/>
          </a:prstGeom>
          <a:solidFill>
            <a:srgbClr val="5B358C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44000" rIns="144000" anchor="ctr"/>
          <a:lstStyle/>
          <a:p>
            <a:pPr algn="ctr">
              <a:defRPr/>
            </a:pPr>
            <a:r>
              <a:rPr lang="en-GB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Step 2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2912359" y="3001987"/>
            <a:ext cx="900113" cy="720725"/>
          </a:xfrm>
          <a:prstGeom prst="roundRect">
            <a:avLst/>
          </a:prstGeom>
          <a:solidFill>
            <a:srgbClr val="5B358C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44000" rIns="144000" anchor="ctr"/>
          <a:lstStyle/>
          <a:p>
            <a:pPr algn="ctr">
              <a:defRPr/>
            </a:pPr>
            <a:r>
              <a:rPr lang="en-GB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Step 3</a:t>
            </a:r>
          </a:p>
        </p:txBody>
      </p:sp>
      <p:sp>
        <p:nvSpPr>
          <p:cNvPr id="32786" name="AutoShape 4"/>
          <p:cNvSpPr>
            <a:spLocks noChangeAspect="1" noChangeArrowheads="1" noTextEdit="1"/>
          </p:cNvSpPr>
          <p:nvPr/>
        </p:nvSpPr>
        <p:spPr bwMode="auto">
          <a:xfrm>
            <a:off x="3657600" y="25146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32788" name="Picture 6" descr="C:\Users\phil.lynch\AppData\Local\Microsoft\Windows\Temporary Internet Files\Content.IE5\XO68PIIL\MC900431629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0" y="2347913"/>
            <a:ext cx="57626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58219" y="1216058"/>
            <a:ext cx="3934381" cy="5381294"/>
          </a:xfrm>
          <a:prstGeom prst="rect">
            <a:avLst/>
          </a:prstGeom>
          <a:noFill/>
          <a:ln w="57150"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1477962" y="5556012"/>
            <a:ext cx="3853232" cy="98488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Close to 6 months </a:t>
            </a:r>
            <a:r>
              <a:rPr lang="en-GB" sz="20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post-stroke</a:t>
            </a:r>
            <a:r>
              <a:rPr lang="en-GB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event</a:t>
            </a:r>
          </a:p>
          <a:p>
            <a:r>
              <a:rPr lang="en-GB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SSNAP = between 4 </a:t>
            </a:r>
            <a:r>
              <a:rPr lang="en-GB" dirty="0">
                <a:latin typeface="Arial" pitchFamily="34" charset="0"/>
                <a:cs typeface="Arial" pitchFamily="34" charset="0"/>
              </a:rPr>
              <a:t>&amp; 8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months) </a:t>
            </a:r>
            <a:endParaRPr lang="en-GB" b="1" dirty="0"/>
          </a:p>
        </p:txBody>
      </p:sp>
      <p:pic>
        <p:nvPicPr>
          <p:cNvPr id="32796" name="Picture 28" descr="Image result for timing calenda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38" y="5551769"/>
            <a:ext cx="829559" cy="829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007791" y="4221088"/>
            <a:ext cx="1636217" cy="120032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Where?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How long?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Include others?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Prepare them?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7628" y="1468967"/>
            <a:ext cx="72237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How?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87824" y="1000871"/>
            <a:ext cx="3727383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Who can do it?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Tools to support?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Supporting cog / </a:t>
            </a:r>
            <a:r>
              <a:rPr lang="en-GB" dirty="0" err="1" smtClean="0">
                <a:solidFill>
                  <a:srgbClr val="FF0000"/>
                </a:solidFill>
              </a:rPr>
              <a:t>comms</a:t>
            </a:r>
            <a:r>
              <a:rPr lang="en-GB" dirty="0" smtClean="0">
                <a:solidFill>
                  <a:srgbClr val="FF0000"/>
                </a:solidFill>
              </a:rPr>
              <a:t> issues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Knowledge of local support?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81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hape 19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8" t="30637" r="4613" b="30058"/>
          <a:stretch>
            <a:fillRect/>
          </a:stretch>
        </p:blipFill>
        <p:spPr bwMode="auto">
          <a:xfrm>
            <a:off x="0" y="0"/>
            <a:ext cx="9144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Shape 19"/>
          <p:cNvPicPr preferRelativeResize="0"/>
          <p:nvPr/>
        </p:nvPicPr>
        <p:blipFill rotWithShape="1">
          <a:blip r:embed="rId3">
            <a:alphaModFix/>
          </a:blip>
          <a:srcRect l="4668" t="30636" r="4613" b="30059"/>
          <a:stretch/>
        </p:blipFill>
        <p:spPr>
          <a:xfrm>
            <a:off x="0" y="-27384"/>
            <a:ext cx="9144000" cy="476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Shape 25"/>
          <p:cNvPicPr preferRelativeResize="0"/>
          <p:nvPr/>
        </p:nvPicPr>
        <p:blipFill rotWithShape="1">
          <a:blip r:embed="rId3">
            <a:alphaModFix/>
          </a:blip>
          <a:srcRect l="4668" t="30636" r="4613" b="30059"/>
          <a:stretch/>
        </p:blipFill>
        <p:spPr>
          <a:xfrm>
            <a:off x="35497" y="1025351"/>
            <a:ext cx="6912767" cy="74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3" t="11979" r="27149" b="6250"/>
          <a:stretch/>
        </p:blipFill>
        <p:spPr bwMode="auto">
          <a:xfrm>
            <a:off x="2699792" y="188875"/>
            <a:ext cx="4643586" cy="6688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592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770" name="Straight Connector 96267"/>
          <p:cNvCxnSpPr>
            <a:cxnSpLocks noChangeShapeType="1"/>
          </p:cNvCxnSpPr>
          <p:nvPr/>
        </p:nvCxnSpPr>
        <p:spPr bwMode="auto">
          <a:xfrm flipV="1">
            <a:off x="1254125" y="3478565"/>
            <a:ext cx="6954756" cy="17110"/>
          </a:xfrm>
          <a:prstGeom prst="line">
            <a:avLst/>
          </a:prstGeom>
          <a:noFill/>
          <a:ln w="76200" algn="ctr">
            <a:solidFill>
              <a:srgbClr val="5B358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772" name="Title 1"/>
          <p:cNvSpPr>
            <a:spLocks noGrp="1"/>
          </p:cNvSpPr>
          <p:nvPr>
            <p:ph type="title"/>
          </p:nvPr>
        </p:nvSpPr>
        <p:spPr>
          <a:xfrm>
            <a:off x="554038" y="0"/>
            <a:ext cx="8229600" cy="883402"/>
          </a:xfrm>
        </p:spPr>
        <p:txBody>
          <a:bodyPr/>
          <a:lstStyle/>
          <a:p>
            <a:r>
              <a:rPr lang="en-GB" altLang="en-US" sz="4400" dirty="0" smtClean="0">
                <a:latin typeface="Arial" charset="0"/>
                <a:ea typeface="Geneva" pitchFamily="34" charset="0"/>
                <a:cs typeface="Arial" charset="0"/>
              </a:rPr>
              <a:t>Six month review process</a:t>
            </a:r>
          </a:p>
        </p:txBody>
      </p:sp>
      <p:sp>
        <p:nvSpPr>
          <p:cNvPr id="14" name="Rounded Rectangle 13"/>
          <p:cNvSpPr/>
          <p:nvPr/>
        </p:nvSpPr>
        <p:spPr bwMode="auto">
          <a:xfrm>
            <a:off x="1541463" y="3907936"/>
            <a:ext cx="1692275" cy="928016"/>
          </a:xfrm>
          <a:prstGeom prst="roundRect">
            <a:avLst/>
          </a:prstGeom>
          <a:solidFill>
            <a:schemeClr val="bg1"/>
          </a:solidFill>
          <a:ln>
            <a:solidFill>
              <a:srgbClr val="5B358C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72000" tIns="144000" rIns="72000" bIns="72000"/>
          <a:lstStyle/>
          <a:p>
            <a:pPr>
              <a:defRPr/>
            </a:pPr>
            <a:r>
              <a:rPr lang="en-GB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Make appointment with service user for review</a:t>
            </a:r>
          </a:p>
        </p:txBody>
      </p:sp>
      <p:sp>
        <p:nvSpPr>
          <p:cNvPr id="15" name="Rounded Rectangle 14"/>
          <p:cNvSpPr/>
          <p:nvPr/>
        </p:nvSpPr>
        <p:spPr bwMode="auto">
          <a:xfrm>
            <a:off x="2325409" y="1734344"/>
            <a:ext cx="1690687" cy="1439862"/>
          </a:xfrm>
          <a:prstGeom prst="roundRect">
            <a:avLst/>
          </a:prstGeom>
          <a:solidFill>
            <a:schemeClr val="bg1"/>
          </a:solidFill>
          <a:ln>
            <a:solidFill>
              <a:srgbClr val="5B358C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72000" tIns="144000" rIns="72000" bIns="72000"/>
          <a:lstStyle/>
          <a:p>
            <a:pPr>
              <a:defRPr/>
            </a:pPr>
            <a:endParaRPr lang="en-GB" sz="13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GB" sz="13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GB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Conduct person-centred review</a:t>
            </a:r>
            <a:endParaRPr lang="en-GB" sz="13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554038" y="1700213"/>
            <a:ext cx="1547812" cy="1439862"/>
          </a:xfrm>
          <a:prstGeom prst="roundRect">
            <a:avLst/>
          </a:prstGeom>
          <a:solidFill>
            <a:schemeClr val="bg1"/>
          </a:solidFill>
          <a:ln>
            <a:solidFill>
              <a:srgbClr val="5B358C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72000" tIns="144000" rIns="72000" bIns="72000"/>
          <a:lstStyle/>
          <a:p>
            <a:pPr>
              <a:defRPr/>
            </a:pPr>
            <a:r>
              <a:rPr lang="en-GB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Identify service user for review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877888" y="2925763"/>
            <a:ext cx="900112" cy="720725"/>
          </a:xfrm>
          <a:prstGeom prst="roundRect">
            <a:avLst/>
          </a:prstGeom>
          <a:solidFill>
            <a:srgbClr val="5B358C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44000" rIns="144000" anchor="ctr"/>
          <a:lstStyle/>
          <a:p>
            <a:pPr algn="ctr">
              <a:defRPr/>
            </a:pPr>
            <a:r>
              <a:rPr lang="en-GB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Step 1</a:t>
            </a:r>
            <a:endParaRPr lang="en-GB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1938338" y="3321050"/>
            <a:ext cx="898525" cy="720725"/>
          </a:xfrm>
          <a:prstGeom prst="roundRect">
            <a:avLst/>
          </a:prstGeom>
          <a:solidFill>
            <a:srgbClr val="5B358C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44000" rIns="144000" anchor="ctr"/>
          <a:lstStyle/>
          <a:p>
            <a:pPr algn="ctr">
              <a:defRPr/>
            </a:pPr>
            <a:r>
              <a:rPr lang="en-GB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Step 2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2912359" y="3001987"/>
            <a:ext cx="900113" cy="720725"/>
          </a:xfrm>
          <a:prstGeom prst="roundRect">
            <a:avLst/>
          </a:prstGeom>
          <a:solidFill>
            <a:srgbClr val="5B358C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44000" rIns="144000" anchor="ctr"/>
          <a:lstStyle/>
          <a:p>
            <a:pPr algn="ctr">
              <a:defRPr/>
            </a:pPr>
            <a:r>
              <a:rPr lang="en-GB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Step 3</a:t>
            </a:r>
          </a:p>
        </p:txBody>
      </p:sp>
      <p:sp>
        <p:nvSpPr>
          <p:cNvPr id="32786" name="AutoShape 4"/>
          <p:cNvSpPr>
            <a:spLocks noChangeAspect="1" noChangeArrowheads="1" noTextEdit="1"/>
          </p:cNvSpPr>
          <p:nvPr/>
        </p:nvSpPr>
        <p:spPr bwMode="auto">
          <a:xfrm>
            <a:off x="3657600" y="25146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32788" name="Picture 6" descr="C:\Users\phil.lynch\AppData\Local\Microsoft\Windows\Temporary Internet Files\Content.IE5\XO68PIIL\MC900431629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0" y="2347913"/>
            <a:ext cx="57626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58219" y="1216058"/>
            <a:ext cx="3934381" cy="5381294"/>
          </a:xfrm>
          <a:prstGeom prst="rect">
            <a:avLst/>
          </a:prstGeom>
          <a:noFill/>
          <a:ln w="57150"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1477962" y="5556012"/>
            <a:ext cx="3853232" cy="98488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Close to 6 months </a:t>
            </a:r>
            <a:r>
              <a:rPr lang="en-GB" sz="20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post-stroke</a:t>
            </a:r>
            <a:r>
              <a:rPr lang="en-GB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event</a:t>
            </a:r>
          </a:p>
          <a:p>
            <a:r>
              <a:rPr lang="en-GB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SSNAP = between 4 </a:t>
            </a:r>
            <a:r>
              <a:rPr lang="en-GB" dirty="0">
                <a:latin typeface="Arial" pitchFamily="34" charset="0"/>
                <a:cs typeface="Arial" pitchFamily="34" charset="0"/>
              </a:rPr>
              <a:t>&amp; 8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months) </a:t>
            </a:r>
            <a:endParaRPr lang="en-GB" b="1" dirty="0"/>
          </a:p>
        </p:txBody>
      </p:sp>
      <p:pic>
        <p:nvPicPr>
          <p:cNvPr id="32796" name="Picture 28" descr="Image result for timing calenda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38" y="5551769"/>
            <a:ext cx="829559" cy="829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007791" y="4221088"/>
            <a:ext cx="1636217" cy="120032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Where?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How long?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Include others?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Prepare them?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7628" y="1468967"/>
            <a:ext cx="72237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How?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87824" y="1000871"/>
            <a:ext cx="3727383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Who can do it?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Tools to support?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Supporting cog / </a:t>
            </a:r>
            <a:r>
              <a:rPr lang="en-GB" dirty="0" err="1" smtClean="0">
                <a:solidFill>
                  <a:srgbClr val="FF0000"/>
                </a:solidFill>
              </a:rPr>
              <a:t>comms</a:t>
            </a:r>
            <a:r>
              <a:rPr lang="en-GB" dirty="0" smtClean="0">
                <a:solidFill>
                  <a:srgbClr val="FF0000"/>
                </a:solidFill>
              </a:rPr>
              <a:t> issues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Knowledge of local support?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4749799" y="1838300"/>
            <a:ext cx="1916113" cy="4210154"/>
          </a:xfrm>
          <a:prstGeom prst="roundRect">
            <a:avLst/>
          </a:prstGeom>
          <a:solidFill>
            <a:schemeClr val="bg1"/>
          </a:solidFill>
          <a:ln>
            <a:solidFill>
              <a:srgbClr val="5B358C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72000" tIns="144000" rIns="72000" bIns="72000"/>
          <a:lstStyle/>
          <a:p>
            <a:pPr>
              <a:defRPr/>
            </a:pPr>
            <a:r>
              <a:rPr lang="en-GB" sz="13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Within 2 weeks: </a:t>
            </a:r>
          </a:p>
          <a:p>
            <a:pPr>
              <a:defRPr/>
            </a:pPr>
            <a:r>
              <a:rPr lang="en-GB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Complete &amp; distribute </a:t>
            </a:r>
          </a:p>
          <a:p>
            <a:pPr>
              <a:defRPr/>
            </a:pPr>
            <a:r>
              <a:rPr lang="en-GB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brief summary of review outcomes</a:t>
            </a:r>
          </a:p>
          <a:p>
            <a:pPr>
              <a:defRPr/>
            </a:pPr>
            <a:endParaRPr lang="en-GB" sz="13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GB" sz="13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36575">
              <a:defRPr/>
            </a:pPr>
            <a:r>
              <a:rPr lang="en-GB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report should be distributed to:</a:t>
            </a:r>
          </a:p>
          <a:p>
            <a:pPr marL="536575">
              <a:defRPr/>
            </a:pPr>
            <a:endParaRPr lang="en-GB" sz="13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Service user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Service user GP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Others involved in care (with consent &amp; as required)</a:t>
            </a:r>
            <a:endParaRPr lang="en-GB" sz="13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4431082" y="3068637"/>
            <a:ext cx="900112" cy="720725"/>
          </a:xfrm>
          <a:prstGeom prst="roundRect">
            <a:avLst/>
          </a:prstGeom>
          <a:solidFill>
            <a:srgbClr val="5B358C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44000" rIns="144000" anchor="ctr"/>
          <a:lstStyle/>
          <a:p>
            <a:pPr algn="ctr">
              <a:defRPr/>
            </a:pPr>
            <a:r>
              <a:rPr lang="en-GB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Step </a:t>
            </a: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</a:t>
            </a:r>
            <a:endParaRPr lang="en-GB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2792" name="Picture 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847" y="5450616"/>
            <a:ext cx="423862" cy="53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0798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hape 19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8" t="30637" r="4613" b="30058"/>
          <a:stretch>
            <a:fillRect/>
          </a:stretch>
        </p:blipFill>
        <p:spPr bwMode="auto">
          <a:xfrm>
            <a:off x="0" y="0"/>
            <a:ext cx="9144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Shape 19"/>
          <p:cNvPicPr preferRelativeResize="0"/>
          <p:nvPr/>
        </p:nvPicPr>
        <p:blipFill rotWithShape="1">
          <a:blip r:embed="rId3">
            <a:alphaModFix/>
          </a:blip>
          <a:srcRect l="4668" t="30636" r="4613" b="30059"/>
          <a:stretch/>
        </p:blipFill>
        <p:spPr>
          <a:xfrm>
            <a:off x="0" y="-27384"/>
            <a:ext cx="9144000" cy="476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Shape 25"/>
          <p:cNvPicPr preferRelativeResize="0"/>
          <p:nvPr/>
        </p:nvPicPr>
        <p:blipFill rotWithShape="1">
          <a:blip r:embed="rId3">
            <a:alphaModFix/>
          </a:blip>
          <a:srcRect l="4668" t="30636" r="4613" b="30059"/>
          <a:stretch/>
        </p:blipFill>
        <p:spPr>
          <a:xfrm>
            <a:off x="35497" y="1025351"/>
            <a:ext cx="6912767" cy="7431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Shape 87"/>
          <p:cNvSpPr txBox="1"/>
          <p:nvPr/>
        </p:nvSpPr>
        <p:spPr>
          <a:xfrm>
            <a:off x="143682" y="440728"/>
            <a:ext cx="8460765" cy="61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600"/>
              </a:spcBef>
            </a:pPr>
            <a:r>
              <a:rPr lang="en-GB" sz="3600" b="1" dirty="0" smtClean="0"/>
              <a:t>Summary report in GM-SAT2</a:t>
            </a:r>
            <a:endParaRPr lang="en-GB" altLang="en-US" sz="66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39" t="14017" r="33869" b="6250"/>
          <a:stretch/>
        </p:blipFill>
        <p:spPr bwMode="auto">
          <a:xfrm>
            <a:off x="1709147" y="1412776"/>
            <a:ext cx="3565465" cy="515719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483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770" name="Straight Connector 96267"/>
          <p:cNvCxnSpPr>
            <a:cxnSpLocks noChangeShapeType="1"/>
            <a:endCxn id="12" idx="1"/>
          </p:cNvCxnSpPr>
          <p:nvPr/>
        </p:nvCxnSpPr>
        <p:spPr bwMode="auto">
          <a:xfrm flipV="1">
            <a:off x="1254125" y="3478565"/>
            <a:ext cx="6954756" cy="17110"/>
          </a:xfrm>
          <a:prstGeom prst="line">
            <a:avLst/>
          </a:prstGeom>
          <a:noFill/>
          <a:ln w="76200" algn="ctr">
            <a:solidFill>
              <a:srgbClr val="5B358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772" name="Title 1"/>
          <p:cNvSpPr>
            <a:spLocks noGrp="1"/>
          </p:cNvSpPr>
          <p:nvPr>
            <p:ph type="title"/>
          </p:nvPr>
        </p:nvSpPr>
        <p:spPr>
          <a:xfrm>
            <a:off x="554038" y="0"/>
            <a:ext cx="8229600" cy="883402"/>
          </a:xfrm>
        </p:spPr>
        <p:txBody>
          <a:bodyPr/>
          <a:lstStyle/>
          <a:p>
            <a:r>
              <a:rPr lang="en-GB" altLang="en-US" sz="4400" dirty="0" smtClean="0">
                <a:latin typeface="Arial" charset="0"/>
                <a:ea typeface="Geneva" pitchFamily="34" charset="0"/>
                <a:cs typeface="Arial" charset="0"/>
              </a:rPr>
              <a:t>Six month review process</a:t>
            </a:r>
          </a:p>
        </p:txBody>
      </p:sp>
      <p:sp>
        <p:nvSpPr>
          <p:cNvPr id="14" name="Rounded Rectangle 13"/>
          <p:cNvSpPr/>
          <p:nvPr/>
        </p:nvSpPr>
        <p:spPr bwMode="auto">
          <a:xfrm>
            <a:off x="1541463" y="3907936"/>
            <a:ext cx="1692275" cy="928016"/>
          </a:xfrm>
          <a:prstGeom prst="roundRect">
            <a:avLst/>
          </a:prstGeom>
          <a:solidFill>
            <a:schemeClr val="bg1"/>
          </a:solidFill>
          <a:ln>
            <a:solidFill>
              <a:srgbClr val="5B358C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72000" tIns="144000" rIns="72000" bIns="72000"/>
          <a:lstStyle/>
          <a:p>
            <a:pPr>
              <a:defRPr/>
            </a:pPr>
            <a:r>
              <a:rPr lang="en-GB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Make appointment with service user for review</a:t>
            </a:r>
          </a:p>
        </p:txBody>
      </p:sp>
      <p:sp>
        <p:nvSpPr>
          <p:cNvPr id="15" name="Rounded Rectangle 14"/>
          <p:cNvSpPr/>
          <p:nvPr/>
        </p:nvSpPr>
        <p:spPr bwMode="auto">
          <a:xfrm>
            <a:off x="2325409" y="1734344"/>
            <a:ext cx="1690687" cy="1439862"/>
          </a:xfrm>
          <a:prstGeom prst="roundRect">
            <a:avLst/>
          </a:prstGeom>
          <a:solidFill>
            <a:schemeClr val="bg1"/>
          </a:solidFill>
          <a:ln>
            <a:solidFill>
              <a:srgbClr val="5B358C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72000" tIns="144000" rIns="72000" bIns="72000"/>
          <a:lstStyle/>
          <a:p>
            <a:pPr>
              <a:defRPr/>
            </a:pPr>
            <a:endParaRPr lang="en-GB" sz="13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GB" sz="13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GB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Conduct person-centred review</a:t>
            </a:r>
            <a:endParaRPr lang="en-GB" sz="13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6817478" y="3860800"/>
            <a:ext cx="1198481" cy="1123053"/>
          </a:xfrm>
          <a:prstGeom prst="roundRect">
            <a:avLst/>
          </a:prstGeom>
          <a:solidFill>
            <a:schemeClr val="bg1"/>
          </a:solidFill>
          <a:ln>
            <a:solidFill>
              <a:srgbClr val="5B358C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72000" tIns="144000" rIns="72000" bIns="72000"/>
          <a:lstStyle/>
          <a:p>
            <a:pPr>
              <a:defRPr/>
            </a:pPr>
            <a:r>
              <a:rPr lang="en-GB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Input data on to SSNAP</a:t>
            </a:r>
          </a:p>
        </p:txBody>
      </p:sp>
      <p:sp>
        <p:nvSpPr>
          <p:cNvPr id="19" name="Rounded Rectangle 18"/>
          <p:cNvSpPr/>
          <p:nvPr/>
        </p:nvSpPr>
        <p:spPr bwMode="auto">
          <a:xfrm>
            <a:off x="7416719" y="1651017"/>
            <a:ext cx="1692275" cy="1439862"/>
          </a:xfrm>
          <a:prstGeom prst="roundRect">
            <a:avLst/>
          </a:prstGeom>
          <a:solidFill>
            <a:schemeClr val="bg1"/>
          </a:solidFill>
          <a:ln>
            <a:solidFill>
              <a:srgbClr val="5B358C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72000" tIns="144000" rIns="72000" bIns="72000"/>
          <a:lstStyle/>
          <a:p>
            <a:pPr>
              <a:defRPr/>
            </a:pPr>
            <a:r>
              <a:rPr lang="en-GB" sz="13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Complete actions identified in review</a:t>
            </a:r>
            <a:endParaRPr lang="en-GB" sz="13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554038" y="1700213"/>
            <a:ext cx="1547812" cy="1439862"/>
          </a:xfrm>
          <a:prstGeom prst="roundRect">
            <a:avLst/>
          </a:prstGeom>
          <a:solidFill>
            <a:schemeClr val="bg1"/>
          </a:solidFill>
          <a:ln>
            <a:solidFill>
              <a:srgbClr val="5B358C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72000" tIns="144000" rIns="72000" bIns="72000"/>
          <a:lstStyle/>
          <a:p>
            <a:pPr>
              <a:defRPr/>
            </a:pPr>
            <a:r>
              <a:rPr lang="en-GB" sz="13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Identify service user for review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877888" y="2925763"/>
            <a:ext cx="900112" cy="720725"/>
          </a:xfrm>
          <a:prstGeom prst="roundRect">
            <a:avLst/>
          </a:prstGeom>
          <a:solidFill>
            <a:srgbClr val="5B358C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44000" rIns="144000" anchor="ctr"/>
          <a:lstStyle/>
          <a:p>
            <a:pPr algn="ctr">
              <a:defRPr/>
            </a:pPr>
            <a:r>
              <a:rPr lang="en-GB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Step 1</a:t>
            </a:r>
            <a:endParaRPr lang="en-GB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1938338" y="3321050"/>
            <a:ext cx="898525" cy="720725"/>
          </a:xfrm>
          <a:prstGeom prst="roundRect">
            <a:avLst/>
          </a:prstGeom>
          <a:solidFill>
            <a:srgbClr val="5B358C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44000" rIns="144000" anchor="ctr"/>
          <a:lstStyle/>
          <a:p>
            <a:pPr algn="ctr">
              <a:defRPr/>
            </a:pPr>
            <a:r>
              <a:rPr lang="en-GB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Step 2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2912359" y="3001987"/>
            <a:ext cx="900113" cy="720725"/>
          </a:xfrm>
          <a:prstGeom prst="roundRect">
            <a:avLst/>
          </a:prstGeom>
          <a:solidFill>
            <a:srgbClr val="5B358C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44000" rIns="144000" anchor="ctr"/>
          <a:lstStyle/>
          <a:p>
            <a:pPr algn="ctr">
              <a:defRPr/>
            </a:pPr>
            <a:r>
              <a:rPr lang="en-GB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Step 3</a:t>
            </a:r>
          </a:p>
        </p:txBody>
      </p:sp>
      <p:sp>
        <p:nvSpPr>
          <p:cNvPr id="12" name="Rounded Rectangle 11"/>
          <p:cNvSpPr/>
          <p:nvPr/>
        </p:nvSpPr>
        <p:spPr bwMode="auto">
          <a:xfrm>
            <a:off x="8208881" y="3118202"/>
            <a:ext cx="900113" cy="720725"/>
          </a:xfrm>
          <a:prstGeom prst="roundRect">
            <a:avLst/>
          </a:prstGeom>
          <a:solidFill>
            <a:srgbClr val="5B358C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44000" rIns="144000" anchor="ctr"/>
          <a:lstStyle/>
          <a:p>
            <a:pPr algn="ctr">
              <a:defRPr/>
            </a:pPr>
            <a:r>
              <a:rPr lang="en-GB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Step </a:t>
            </a: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</a:t>
            </a:r>
            <a:endParaRPr lang="en-GB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6966663" y="3140075"/>
            <a:ext cx="900112" cy="720725"/>
          </a:xfrm>
          <a:prstGeom prst="roundRect">
            <a:avLst/>
          </a:prstGeom>
          <a:solidFill>
            <a:srgbClr val="5B358C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44000" rIns="144000" anchor="ctr"/>
          <a:lstStyle/>
          <a:p>
            <a:pPr algn="ctr">
              <a:defRPr/>
            </a:pPr>
            <a:r>
              <a:rPr lang="en-GB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Step </a:t>
            </a: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</a:t>
            </a:r>
            <a:endParaRPr lang="en-GB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786" name="AutoShape 4"/>
          <p:cNvSpPr>
            <a:spLocks noChangeAspect="1" noChangeArrowheads="1" noTextEdit="1"/>
          </p:cNvSpPr>
          <p:nvPr/>
        </p:nvSpPr>
        <p:spPr bwMode="auto">
          <a:xfrm>
            <a:off x="3657600" y="25146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32788" name="Picture 6" descr="C:\Users\phil.lynch\AppData\Local\Microsoft\Windows\Temporary Internet Files\Content.IE5\XO68PIIL\MC900431629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0" y="2347913"/>
            <a:ext cx="57626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91" name="Picture 26" descr="C:\Users\phil.lynch\AppData\Local\Microsoft\Windows\Temporary Internet Files\Content.IE5\WVTLJENV\MC900432640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056" y="2405079"/>
            <a:ext cx="10382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58219" y="1216058"/>
            <a:ext cx="3934381" cy="5381294"/>
          </a:xfrm>
          <a:prstGeom prst="rect">
            <a:avLst/>
          </a:prstGeom>
          <a:noFill/>
          <a:ln w="57150"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1477962" y="5556012"/>
            <a:ext cx="3853232" cy="98488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Close to 6 months </a:t>
            </a:r>
            <a:r>
              <a:rPr lang="en-GB" sz="20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post-stroke</a:t>
            </a:r>
            <a:r>
              <a:rPr lang="en-GB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event</a:t>
            </a:r>
          </a:p>
          <a:p>
            <a:r>
              <a:rPr lang="en-GB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SSNAP = between 4 </a:t>
            </a:r>
            <a:r>
              <a:rPr lang="en-GB" dirty="0">
                <a:latin typeface="Arial" pitchFamily="34" charset="0"/>
                <a:cs typeface="Arial" pitchFamily="34" charset="0"/>
              </a:rPr>
              <a:t>&amp; 8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months) </a:t>
            </a:r>
            <a:endParaRPr lang="en-GB" b="1" dirty="0"/>
          </a:p>
        </p:txBody>
      </p:sp>
      <p:pic>
        <p:nvPicPr>
          <p:cNvPr id="32796" name="Picture 28" descr="Image result for timing calenda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38" y="5551769"/>
            <a:ext cx="829559" cy="829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007791" y="4221088"/>
            <a:ext cx="1636217" cy="120032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Where?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How long?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Include others?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Prepare them?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7628" y="1468967"/>
            <a:ext cx="72237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How?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87824" y="1000871"/>
            <a:ext cx="3727383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Who can do it?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Tools to support?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Supporting cog / </a:t>
            </a:r>
            <a:r>
              <a:rPr lang="en-GB" dirty="0" err="1" smtClean="0">
                <a:solidFill>
                  <a:srgbClr val="FF0000"/>
                </a:solidFill>
              </a:rPr>
              <a:t>comms</a:t>
            </a:r>
            <a:r>
              <a:rPr lang="en-GB" dirty="0" smtClean="0">
                <a:solidFill>
                  <a:srgbClr val="FF0000"/>
                </a:solidFill>
              </a:rPr>
              <a:t> issues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Knowledge of local support?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4749799" y="1838300"/>
            <a:ext cx="1916113" cy="4210154"/>
          </a:xfrm>
          <a:prstGeom prst="roundRect">
            <a:avLst/>
          </a:prstGeom>
          <a:solidFill>
            <a:schemeClr val="bg1"/>
          </a:solidFill>
          <a:ln>
            <a:solidFill>
              <a:srgbClr val="5B358C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72000" tIns="144000" rIns="72000" bIns="72000"/>
          <a:lstStyle/>
          <a:p>
            <a:pPr>
              <a:defRPr/>
            </a:pPr>
            <a:r>
              <a:rPr lang="en-GB" sz="13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Within 2 weeks: </a:t>
            </a:r>
          </a:p>
          <a:p>
            <a:pPr>
              <a:defRPr/>
            </a:pPr>
            <a:r>
              <a:rPr lang="en-GB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Complete &amp; distribute </a:t>
            </a:r>
          </a:p>
          <a:p>
            <a:pPr>
              <a:defRPr/>
            </a:pPr>
            <a:r>
              <a:rPr lang="en-GB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brief summary of review outcomes</a:t>
            </a:r>
          </a:p>
          <a:p>
            <a:pPr>
              <a:defRPr/>
            </a:pPr>
            <a:endParaRPr lang="en-GB" sz="13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GB" sz="13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36575">
              <a:defRPr/>
            </a:pPr>
            <a:r>
              <a:rPr lang="en-GB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report should be distributed to:</a:t>
            </a:r>
          </a:p>
          <a:p>
            <a:pPr marL="536575">
              <a:defRPr/>
            </a:pPr>
            <a:endParaRPr lang="en-GB" sz="13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Service user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Service user GP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Others involved in care (with consent &amp; as required)</a:t>
            </a:r>
            <a:endParaRPr lang="en-GB" sz="13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4431082" y="3068637"/>
            <a:ext cx="900112" cy="720725"/>
          </a:xfrm>
          <a:prstGeom prst="roundRect">
            <a:avLst/>
          </a:prstGeom>
          <a:solidFill>
            <a:srgbClr val="5B358C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44000" rIns="144000" anchor="ctr"/>
          <a:lstStyle/>
          <a:p>
            <a:pPr algn="ctr">
              <a:defRPr/>
            </a:pPr>
            <a:r>
              <a:rPr lang="en-GB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Step </a:t>
            </a: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</a:t>
            </a:r>
            <a:endParaRPr lang="en-GB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2792" name="Picture 2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847" y="5450616"/>
            <a:ext cx="423862" cy="53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197850" y="4945152"/>
            <a:ext cx="191738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&amp; ODN database…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37105" y="450688"/>
            <a:ext cx="3727383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dirty="0" smtClean="0">
                <a:solidFill>
                  <a:srgbClr val="FF0000"/>
                </a:solidFill>
              </a:rPr>
              <a:t>Written referrals to other agencies?</a:t>
            </a:r>
          </a:p>
          <a:p>
            <a:pPr algn="r"/>
            <a:r>
              <a:rPr lang="en-GB" dirty="0" smtClean="0">
                <a:solidFill>
                  <a:srgbClr val="FF0000"/>
                </a:solidFill>
              </a:rPr>
              <a:t>Calendar reminders?</a:t>
            </a:r>
          </a:p>
          <a:p>
            <a:pPr algn="r"/>
            <a:r>
              <a:rPr lang="en-GB" dirty="0" smtClean="0">
                <a:solidFill>
                  <a:srgbClr val="FF0000"/>
                </a:solidFill>
              </a:rPr>
              <a:t>Data sharing with other teams?</a:t>
            </a:r>
          </a:p>
          <a:p>
            <a:pPr algn="r"/>
            <a:r>
              <a:rPr lang="en-GB" dirty="0" smtClean="0">
                <a:solidFill>
                  <a:srgbClr val="FF0000"/>
                </a:solidFill>
              </a:rPr>
              <a:t>Business cases for admin support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168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12" grpId="0" animBg="1"/>
      <p:bldP spid="11" grpId="0" animBg="1"/>
      <p:bldP spid="27" grpId="0" animBg="1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334772" y="2348880"/>
            <a:ext cx="8413691" cy="60486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lnSpc>
                <a:spcPct val="134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rgbClr val="7030A0"/>
                </a:solidFill>
              </a:rPr>
              <a:t>Over to Tracy Walker</a:t>
            </a:r>
            <a:endParaRPr lang="en-GB" sz="2400" b="1" dirty="0" smtClean="0"/>
          </a:p>
        </p:txBody>
      </p:sp>
      <p:pic>
        <p:nvPicPr>
          <p:cNvPr id="4" name="Shape 19"/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8" t="30637" r="4613" b="30058"/>
          <a:stretch>
            <a:fillRect/>
          </a:stretch>
        </p:blipFill>
        <p:spPr bwMode="auto">
          <a:xfrm>
            <a:off x="0" y="0"/>
            <a:ext cx="9144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Shape 19"/>
          <p:cNvPicPr preferRelativeResize="0"/>
          <p:nvPr/>
        </p:nvPicPr>
        <p:blipFill rotWithShape="1">
          <a:blip r:embed="rId2">
            <a:alphaModFix/>
          </a:blip>
          <a:srcRect l="4668" t="30636" r="4613" b="30059"/>
          <a:stretch/>
        </p:blipFill>
        <p:spPr>
          <a:xfrm>
            <a:off x="0" y="-27384"/>
            <a:ext cx="9144000" cy="476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Shape 25"/>
          <p:cNvPicPr preferRelativeResize="0"/>
          <p:nvPr/>
        </p:nvPicPr>
        <p:blipFill rotWithShape="1">
          <a:blip r:embed="rId2">
            <a:alphaModFix/>
          </a:blip>
          <a:srcRect l="4668" t="30636" r="4613" b="30059"/>
          <a:stretch/>
        </p:blipFill>
        <p:spPr>
          <a:xfrm>
            <a:off x="0" y="1916832"/>
            <a:ext cx="6912767" cy="7431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hape 87"/>
          <p:cNvSpPr txBox="1"/>
          <p:nvPr/>
        </p:nvSpPr>
        <p:spPr>
          <a:xfrm>
            <a:off x="334772" y="669336"/>
            <a:ext cx="9000318" cy="61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600"/>
              </a:spcBef>
            </a:pPr>
            <a:r>
              <a:rPr lang="en-GB" sz="3600" b="1" dirty="0" smtClean="0"/>
              <a:t>Additional Reporting / Record to ID gaps in service</a:t>
            </a:r>
            <a:endParaRPr lang="en-GB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90151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hape 19"/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8" t="30637" r="4613" b="30058"/>
          <a:stretch>
            <a:fillRect/>
          </a:stretch>
        </p:blipFill>
        <p:spPr bwMode="auto">
          <a:xfrm>
            <a:off x="0" y="0"/>
            <a:ext cx="9144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Shape 19"/>
          <p:cNvPicPr preferRelativeResize="0"/>
          <p:nvPr/>
        </p:nvPicPr>
        <p:blipFill rotWithShape="1">
          <a:blip r:embed="rId2">
            <a:alphaModFix/>
          </a:blip>
          <a:srcRect l="4668" t="30636" r="4613" b="30059"/>
          <a:stretch/>
        </p:blipFill>
        <p:spPr>
          <a:xfrm>
            <a:off x="0" y="-27384"/>
            <a:ext cx="9144000" cy="476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Shape 25"/>
          <p:cNvPicPr preferRelativeResize="0"/>
          <p:nvPr/>
        </p:nvPicPr>
        <p:blipFill rotWithShape="1">
          <a:blip r:embed="rId2">
            <a:alphaModFix/>
          </a:blip>
          <a:srcRect l="4668" t="30636" r="4613" b="30059"/>
          <a:stretch/>
        </p:blipFill>
        <p:spPr>
          <a:xfrm>
            <a:off x="35497" y="1025351"/>
            <a:ext cx="6912767" cy="7431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hape 87"/>
          <p:cNvSpPr txBox="1"/>
          <p:nvPr/>
        </p:nvSpPr>
        <p:spPr>
          <a:xfrm>
            <a:off x="143682" y="440728"/>
            <a:ext cx="9000318" cy="61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600"/>
              </a:spcBef>
            </a:pPr>
            <a:r>
              <a:rPr lang="en-GB" sz="3600" b="1" dirty="0" smtClean="0"/>
              <a:t>Supplementary slides</a:t>
            </a:r>
            <a:endParaRPr lang="en-GB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29054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7504" y="1277232"/>
            <a:ext cx="8928992" cy="467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b="1" dirty="0" smtClean="0"/>
              <a:t>Things to think about</a:t>
            </a:r>
            <a:endParaRPr lang="en-GB" sz="2400" dirty="0" smtClean="0"/>
          </a:p>
          <a:p>
            <a:pPr marL="800100" lvl="1" indent="-342900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sz="2400" dirty="0" smtClean="0"/>
              <a:t>Who sees the full review paperwork?</a:t>
            </a:r>
          </a:p>
          <a:p>
            <a:pPr marL="800100" lvl="1" indent="-342900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sz="2400" dirty="0" smtClean="0"/>
              <a:t>Who gets a copy of the information on actions?</a:t>
            </a:r>
          </a:p>
          <a:p>
            <a:pPr marL="800100" lvl="1" indent="-342900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sz="2400" dirty="0" smtClean="0"/>
              <a:t>Would covering letters improve impact?</a:t>
            </a:r>
          </a:p>
          <a:p>
            <a:pPr marL="800100" lvl="1" indent="-342900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sz="2400" dirty="0" smtClean="0"/>
              <a:t>Easy access to review reports could help delivery of future reviews (for yourself or others) </a:t>
            </a:r>
          </a:p>
          <a:p>
            <a:pPr marL="800100" lvl="1" indent="-342900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sz="2400" dirty="0" smtClean="0"/>
              <a:t>Business case for systems that support follow ups (could be as simple as setting calendar reminder prompts) </a:t>
            </a:r>
          </a:p>
          <a:p>
            <a:pPr lvl="1">
              <a:lnSpc>
                <a:spcPct val="110000"/>
              </a:lnSpc>
              <a:spcAft>
                <a:spcPts val="1200"/>
              </a:spcAft>
            </a:pPr>
            <a:endParaRPr lang="en-GB" sz="2400" dirty="0" smtClean="0"/>
          </a:p>
        </p:txBody>
      </p:sp>
      <p:pic>
        <p:nvPicPr>
          <p:cNvPr id="9" name="Shape 19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8" t="30637" r="4613" b="30058"/>
          <a:stretch>
            <a:fillRect/>
          </a:stretch>
        </p:blipFill>
        <p:spPr bwMode="auto">
          <a:xfrm>
            <a:off x="0" y="0"/>
            <a:ext cx="9144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Shape 19"/>
          <p:cNvPicPr preferRelativeResize="0"/>
          <p:nvPr/>
        </p:nvPicPr>
        <p:blipFill rotWithShape="1">
          <a:blip r:embed="rId3">
            <a:alphaModFix/>
          </a:blip>
          <a:srcRect l="4668" t="30636" r="4613" b="30059"/>
          <a:stretch/>
        </p:blipFill>
        <p:spPr>
          <a:xfrm>
            <a:off x="0" y="-27384"/>
            <a:ext cx="9144000" cy="476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Shape 25"/>
          <p:cNvPicPr preferRelativeResize="0"/>
          <p:nvPr/>
        </p:nvPicPr>
        <p:blipFill rotWithShape="1">
          <a:blip r:embed="rId3">
            <a:alphaModFix/>
          </a:blip>
          <a:srcRect l="4668" t="30636" r="4613" b="30059"/>
          <a:stretch/>
        </p:blipFill>
        <p:spPr>
          <a:xfrm>
            <a:off x="35497" y="1025351"/>
            <a:ext cx="6912767" cy="7431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Shape 87"/>
          <p:cNvSpPr txBox="1"/>
          <p:nvPr/>
        </p:nvSpPr>
        <p:spPr>
          <a:xfrm>
            <a:off x="143682" y="440728"/>
            <a:ext cx="8460765" cy="61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600"/>
              </a:spcBef>
            </a:pPr>
            <a:r>
              <a:rPr lang="en-GB" sz="3600" b="1" dirty="0" smtClean="0"/>
              <a:t>Following up / Implementing</a:t>
            </a:r>
            <a:endParaRPr lang="en-GB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73029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2195" y="1622698"/>
            <a:ext cx="8145784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GB" sz="2400" b="1" dirty="0" smtClean="0"/>
              <a:t>NOT </a:t>
            </a:r>
            <a:r>
              <a:rPr lang="en-GB" sz="2400" dirty="0" smtClean="0"/>
              <a:t>a checklist </a:t>
            </a:r>
            <a:r>
              <a:rPr lang="en-GB" sz="2400" dirty="0"/>
              <a:t>of problems. </a:t>
            </a:r>
            <a:endParaRPr lang="en-GB" sz="2400" dirty="0" smtClean="0"/>
          </a:p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GB" sz="2400" dirty="0" smtClean="0"/>
              <a:t>highlight </a:t>
            </a:r>
            <a:r>
              <a:rPr lang="en-GB" sz="2400" b="1" dirty="0"/>
              <a:t>progress / </a:t>
            </a:r>
            <a:r>
              <a:rPr lang="en-GB" sz="2400" b="1" dirty="0" smtClean="0"/>
              <a:t>strengths</a:t>
            </a:r>
          </a:p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GB" sz="2400" b="1" dirty="0"/>
              <a:t>Identify:</a:t>
            </a:r>
            <a:endParaRPr lang="en-GB" sz="2400" dirty="0"/>
          </a:p>
          <a:p>
            <a:pPr marL="1268413" indent="-455613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GB" sz="2400" dirty="0"/>
              <a:t>Issues (new or existing &amp; changed) </a:t>
            </a:r>
            <a:r>
              <a:rPr lang="en-GB" sz="2400" b="1" dirty="0"/>
              <a:t>not being met </a:t>
            </a:r>
          </a:p>
          <a:p>
            <a:pPr marL="1268413" indent="-455613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GB" sz="2400" b="1" dirty="0"/>
              <a:t>Actions </a:t>
            </a:r>
            <a:r>
              <a:rPr lang="en-GB" sz="2400" dirty="0"/>
              <a:t>to address identified issues</a:t>
            </a:r>
          </a:p>
          <a:p>
            <a:pPr marL="1268413" indent="-455613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GB" sz="2400" b="1" dirty="0"/>
              <a:t>Agents </a:t>
            </a:r>
            <a:r>
              <a:rPr lang="en-GB" sz="2400" dirty="0"/>
              <a:t>who will deliver actions</a:t>
            </a:r>
            <a:endParaRPr lang="en-GB" sz="2800" dirty="0"/>
          </a:p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GB" sz="3200" b="1" dirty="0" smtClean="0"/>
              <a:t>i.e. give person-centred SUPPORT</a:t>
            </a:r>
          </a:p>
        </p:txBody>
      </p:sp>
      <p:pic>
        <p:nvPicPr>
          <p:cNvPr id="11" name="Shape 19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8" t="30637" r="4613" b="30058"/>
          <a:stretch>
            <a:fillRect/>
          </a:stretch>
        </p:blipFill>
        <p:spPr bwMode="auto">
          <a:xfrm>
            <a:off x="0" y="0"/>
            <a:ext cx="9144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Shape 19"/>
          <p:cNvPicPr preferRelativeResize="0"/>
          <p:nvPr/>
        </p:nvPicPr>
        <p:blipFill rotWithShape="1">
          <a:blip r:embed="rId3">
            <a:alphaModFix/>
          </a:blip>
          <a:srcRect l="4668" t="30636" r="4613" b="30059"/>
          <a:stretch/>
        </p:blipFill>
        <p:spPr>
          <a:xfrm>
            <a:off x="0" y="-27384"/>
            <a:ext cx="9144000" cy="476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Shape 25"/>
          <p:cNvPicPr preferRelativeResize="0"/>
          <p:nvPr/>
        </p:nvPicPr>
        <p:blipFill rotWithShape="1">
          <a:blip r:embed="rId3">
            <a:alphaModFix/>
          </a:blip>
          <a:srcRect l="4668" t="30636" r="4613" b="30059"/>
          <a:stretch/>
        </p:blipFill>
        <p:spPr>
          <a:xfrm>
            <a:off x="35497" y="1025351"/>
            <a:ext cx="6912767" cy="7431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Shape 87"/>
          <p:cNvSpPr txBox="1"/>
          <p:nvPr/>
        </p:nvSpPr>
        <p:spPr>
          <a:xfrm>
            <a:off x="143682" y="440728"/>
            <a:ext cx="8460765" cy="61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600"/>
              </a:spcBef>
            </a:pPr>
            <a:r>
              <a:rPr lang="en-GB" sz="3600" b="1" dirty="0" smtClean="0"/>
              <a:t>The purpose of </a:t>
            </a:r>
            <a:r>
              <a:rPr lang="en-GB" sz="3600" b="1" dirty="0" err="1" smtClean="0"/>
              <a:t>post-stroke</a:t>
            </a:r>
            <a:r>
              <a:rPr lang="en-GB" sz="3600" b="1" dirty="0" smtClean="0"/>
              <a:t> reviews</a:t>
            </a:r>
            <a:endParaRPr lang="en-GB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859524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hape 19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8" t="30637" r="4613" b="30058"/>
          <a:stretch>
            <a:fillRect/>
          </a:stretch>
        </p:blipFill>
        <p:spPr bwMode="auto">
          <a:xfrm>
            <a:off x="0" y="0"/>
            <a:ext cx="9144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Shape 19"/>
          <p:cNvPicPr preferRelativeResize="0"/>
          <p:nvPr/>
        </p:nvPicPr>
        <p:blipFill rotWithShape="1">
          <a:blip r:embed="rId3">
            <a:alphaModFix/>
          </a:blip>
          <a:srcRect l="4668" t="30636" r="4613" b="30059"/>
          <a:stretch/>
        </p:blipFill>
        <p:spPr>
          <a:xfrm>
            <a:off x="0" y="-27384"/>
            <a:ext cx="9144000" cy="476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Shape 25"/>
          <p:cNvPicPr preferRelativeResize="0"/>
          <p:nvPr/>
        </p:nvPicPr>
        <p:blipFill rotWithShape="1">
          <a:blip r:embed="rId3">
            <a:alphaModFix/>
          </a:blip>
          <a:srcRect l="4668" t="30636" r="4613" b="30059"/>
          <a:stretch/>
        </p:blipFill>
        <p:spPr>
          <a:xfrm>
            <a:off x="35497" y="1025351"/>
            <a:ext cx="6912767" cy="7431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Shape 87"/>
          <p:cNvSpPr txBox="1"/>
          <p:nvPr/>
        </p:nvSpPr>
        <p:spPr>
          <a:xfrm>
            <a:off x="143682" y="440728"/>
            <a:ext cx="8460765" cy="61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600"/>
              </a:spcBef>
            </a:pPr>
            <a:r>
              <a:rPr lang="en-GB" sz="3600" b="1" dirty="0" smtClean="0"/>
              <a:t>The purpose of </a:t>
            </a:r>
            <a:r>
              <a:rPr lang="en-GB" sz="3600" b="1" dirty="0" err="1" smtClean="0"/>
              <a:t>post-stroke</a:t>
            </a:r>
            <a:r>
              <a:rPr lang="en-GB" sz="3600" b="1" dirty="0" smtClean="0"/>
              <a:t> reviews</a:t>
            </a:r>
            <a:endParaRPr lang="en-GB" altLang="en-US" sz="6600" b="1" dirty="0"/>
          </a:p>
        </p:txBody>
      </p:sp>
      <p:pic>
        <p:nvPicPr>
          <p:cNvPr id="8" name="Picture 7"/>
          <p:cNvPicPr/>
          <p:nvPr/>
        </p:nvPicPr>
        <p:blipFill rotWithShape="1">
          <a:blip r:embed="rId4"/>
          <a:srcRect l="26636" t="35732" r="26228" b="13957"/>
          <a:stretch/>
        </p:blipFill>
        <p:spPr>
          <a:xfrm>
            <a:off x="143681" y="2276872"/>
            <a:ext cx="7524663" cy="43204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86833" y="2276872"/>
            <a:ext cx="10112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(N=62)</a:t>
            </a:r>
            <a:endParaRPr lang="en-GB" sz="20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79512" y="1340768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Word maps created from previous workshops with professionals when asked: “what do you think is the purpose of reviews?”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096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hape 19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8" t="30637" r="4613" b="30058"/>
          <a:stretch>
            <a:fillRect/>
          </a:stretch>
        </p:blipFill>
        <p:spPr bwMode="auto">
          <a:xfrm>
            <a:off x="0" y="0"/>
            <a:ext cx="9144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Shape 19"/>
          <p:cNvPicPr preferRelativeResize="0"/>
          <p:nvPr/>
        </p:nvPicPr>
        <p:blipFill rotWithShape="1">
          <a:blip r:embed="rId3">
            <a:alphaModFix/>
          </a:blip>
          <a:srcRect l="4668" t="30636" r="4613" b="30059"/>
          <a:stretch/>
        </p:blipFill>
        <p:spPr>
          <a:xfrm>
            <a:off x="0" y="-27384"/>
            <a:ext cx="9144000" cy="476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Shape 25"/>
          <p:cNvPicPr preferRelativeResize="0"/>
          <p:nvPr/>
        </p:nvPicPr>
        <p:blipFill rotWithShape="1">
          <a:blip r:embed="rId3">
            <a:alphaModFix/>
          </a:blip>
          <a:srcRect l="4668" t="30636" r="4613" b="30059"/>
          <a:stretch/>
        </p:blipFill>
        <p:spPr>
          <a:xfrm>
            <a:off x="35497" y="1025351"/>
            <a:ext cx="6912767" cy="7431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Shape 87"/>
          <p:cNvSpPr txBox="1"/>
          <p:nvPr/>
        </p:nvSpPr>
        <p:spPr>
          <a:xfrm>
            <a:off x="143682" y="440728"/>
            <a:ext cx="8460765" cy="61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600"/>
              </a:spcBef>
            </a:pPr>
            <a:r>
              <a:rPr lang="en-GB" sz="3600" b="1" dirty="0" smtClean="0"/>
              <a:t>The purpose of </a:t>
            </a:r>
            <a:r>
              <a:rPr lang="en-GB" sz="3600" b="1" dirty="0" err="1" smtClean="0"/>
              <a:t>post-stroke</a:t>
            </a:r>
            <a:r>
              <a:rPr lang="en-GB" sz="3600" b="1" dirty="0" smtClean="0"/>
              <a:t> reviews</a:t>
            </a:r>
            <a:endParaRPr lang="en-GB" altLang="en-US" sz="6600" b="1" dirty="0"/>
          </a:p>
        </p:txBody>
      </p:sp>
      <p:pic>
        <p:nvPicPr>
          <p:cNvPr id="9" name="Picture 8"/>
          <p:cNvPicPr/>
          <p:nvPr/>
        </p:nvPicPr>
        <p:blipFill rotWithShape="1">
          <a:blip r:embed="rId4"/>
          <a:srcRect l="25420" t="36790" r="23576" b="12040"/>
          <a:stretch/>
        </p:blipFill>
        <p:spPr>
          <a:xfrm>
            <a:off x="206274" y="2348880"/>
            <a:ext cx="7390062" cy="424847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992264" y="2348880"/>
            <a:ext cx="9012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(N=19)</a:t>
            </a:r>
            <a:endParaRPr lang="en-GB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79512" y="1196752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Word maps created from previous workshops with professionals when asked: “what do you think is the purpose of reviews?”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0325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2578</TotalTime>
  <Words>1537</Words>
  <Application>Microsoft Office PowerPoint</Application>
  <PresentationFormat>On-screen Show (4:3)</PresentationFormat>
  <Paragraphs>259</Paragraphs>
  <Slides>21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Six month review process</vt:lpstr>
      <vt:lpstr>PowerPoint Presentation</vt:lpstr>
      <vt:lpstr>Six month review process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Six month review process</vt:lpstr>
      <vt:lpstr>PowerPoint Presentation</vt:lpstr>
      <vt:lpstr>Six month review process</vt:lpstr>
      <vt:lpstr>PowerPoint Presentation</vt:lpstr>
      <vt:lpstr>Six month review process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University of Manchester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 Month reviews</dc:title>
  <dc:creator>Emma Patchick</dc:creator>
  <cp:lastModifiedBy>Lisa Chadwick</cp:lastModifiedBy>
  <cp:revision>64</cp:revision>
  <dcterms:created xsi:type="dcterms:W3CDTF">2018-02-20T13:23:57Z</dcterms:created>
  <dcterms:modified xsi:type="dcterms:W3CDTF">2019-03-14T14:16:28Z</dcterms:modified>
</cp:coreProperties>
</file>