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1380" r:id="rId5"/>
    <p:sldId id="1381" r:id="rId6"/>
    <p:sldId id="1295" r:id="rId7"/>
    <p:sldId id="1296" r:id="rId8"/>
    <p:sldId id="1382" r:id="rId9"/>
    <p:sldId id="1383" r:id="rId10"/>
    <p:sldId id="1384" r:id="rId11"/>
    <p:sldId id="1385" r:id="rId12"/>
    <p:sldId id="1386" r:id="rId13"/>
    <p:sldId id="1387" r:id="rId14"/>
    <p:sldId id="13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mma Smith (Neurorehab)" userId="af536e1d-1ee3-4883-be75-f14fb683545d" providerId="ADAL" clId="{3C76AD90-3BBC-4F44-95FD-E5855B0ED605}"/>
    <pc:docChg chg="modSld">
      <pc:chgData name="Gemma Smith (Neurorehab)" userId="af536e1d-1ee3-4883-be75-f14fb683545d" providerId="ADAL" clId="{3C76AD90-3BBC-4F44-95FD-E5855B0ED605}" dt="2026-03-03T11:40:28.819" v="10" actId="20577"/>
      <pc:docMkLst>
        <pc:docMk/>
      </pc:docMkLst>
      <pc:sldChg chg="modSp mod">
        <pc:chgData name="Gemma Smith (Neurorehab)" userId="af536e1d-1ee3-4883-be75-f14fb683545d" providerId="ADAL" clId="{3C76AD90-3BBC-4F44-95FD-E5855B0ED605}" dt="2026-03-03T11:40:28.819" v="10" actId="20577"/>
        <pc:sldMkLst>
          <pc:docMk/>
          <pc:sldMk cId="320549499" sldId="1380"/>
        </pc:sldMkLst>
        <pc:spChg chg="mod">
          <ac:chgData name="Gemma Smith (Neurorehab)" userId="af536e1d-1ee3-4883-be75-f14fb683545d" providerId="ADAL" clId="{3C76AD90-3BBC-4F44-95FD-E5855B0ED605}" dt="2026-03-03T11:40:28.819" v="10" actId="20577"/>
          <ac:spMkLst>
            <pc:docMk/>
            <pc:sldMk cId="320549499" sldId="1380"/>
            <ac:spMk id="2" creationId="{C56B4D93-505A-5748-720D-27DEEDACE4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893" y="1122364"/>
            <a:ext cx="11256335" cy="706437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893" y="1992036"/>
            <a:ext cx="1125633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4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6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9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3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8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4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9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0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1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9B9F637-6D1D-E24B-B759-F0669FD8B16B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3DE82C8-3691-774E-9350-BB3664EE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7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4050" y="365127"/>
            <a:ext cx="114239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050" y="1825625"/>
            <a:ext cx="11423901" cy="3683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2" name="Picture 11" descr="Northern Care Alliance NHS Foundation Trust Logo">
            <a:extLst>
              <a:ext uri="{FF2B5EF4-FFF2-40B4-BE49-F238E27FC236}">
                <a16:creationId xmlns:a16="http://schemas.microsoft.com/office/drawing/2014/main" id="{C42F1162-F910-83C2-09ED-CD3D3AB920F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54243" y="355811"/>
            <a:ext cx="2153709" cy="516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40E356-C5E2-D7C0-97FE-7A6EFED287D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84050" y="6410351"/>
            <a:ext cx="3223100" cy="16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4D93-505A-5748-720D-27DEEDACE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700" y="1397000"/>
            <a:ext cx="8844221" cy="1866900"/>
          </a:xfrm>
        </p:spPr>
        <p:txBody>
          <a:bodyPr>
            <a:normAutofit/>
          </a:bodyPr>
          <a:lstStyle/>
          <a:p>
            <a:r>
              <a:rPr lang="en-GB" dirty="0"/>
              <a:t>Session 3: Calculating Target Heart Rate Zones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5C223-4189-31C0-A599-B6A9AC6A1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8670" y="4147407"/>
            <a:ext cx="8442251" cy="1655762"/>
          </a:xfrm>
        </p:spPr>
        <p:txBody>
          <a:bodyPr/>
          <a:lstStyle/>
          <a:p>
            <a:r>
              <a:rPr lang="en-GB" dirty="0"/>
              <a:t>Andrew Battersby</a:t>
            </a:r>
          </a:p>
          <a:p>
            <a:r>
              <a:rPr lang="en-GB" dirty="0"/>
              <a:t>Exercise Physiologist</a:t>
            </a:r>
          </a:p>
          <a:p>
            <a:r>
              <a:rPr lang="en-GB" dirty="0"/>
              <a:t>Salford Royal Cardiovascular Rehabilitation Service</a:t>
            </a:r>
          </a:p>
        </p:txBody>
      </p:sp>
    </p:spTree>
    <p:extLst>
      <p:ext uri="{BB962C8B-B14F-4D97-AF65-F5344CB8AC3E}">
        <p14:creationId xmlns:p14="http://schemas.microsoft.com/office/powerpoint/2010/main" val="3205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B1D2-AECB-F956-82AE-B01D7C925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A3E56-F96F-5CCB-9254-62B660345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Calculating Maximal Heart rate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Effect of Medications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Heart Rate Reserve </a:t>
            </a:r>
          </a:p>
        </p:txBody>
      </p:sp>
    </p:spTree>
    <p:extLst>
      <p:ext uri="{BB962C8B-B14F-4D97-AF65-F5344CB8AC3E}">
        <p14:creationId xmlns:p14="http://schemas.microsoft.com/office/powerpoint/2010/main" val="1820273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419B-796F-EFA0-AE2B-4445F367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Calculating Maximal Heart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3B6C1-D785-974E-8032-821E409DB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Ideally maximal heart rate would be obtained from maximal exercise test – very unlikely with majority of our patients</a:t>
            </a:r>
          </a:p>
          <a:p>
            <a:r>
              <a:rPr lang="en-GB" sz="2400" dirty="0"/>
              <a:t>Various formulas available to predict maximal heart rate which have been developed using normative data.</a:t>
            </a:r>
          </a:p>
          <a:p>
            <a:r>
              <a:rPr lang="en-GB" sz="2400" dirty="0"/>
              <a:t>Most commonly known method is 220-age. </a:t>
            </a:r>
          </a:p>
          <a:p>
            <a:r>
              <a:rPr lang="en-GB" sz="2400" dirty="0"/>
              <a:t>Tends to underestimate HRmax in those older than 45 years old</a:t>
            </a:r>
          </a:p>
        </p:txBody>
      </p:sp>
    </p:spTree>
    <p:extLst>
      <p:ext uri="{BB962C8B-B14F-4D97-AF65-F5344CB8AC3E}">
        <p14:creationId xmlns:p14="http://schemas.microsoft.com/office/powerpoint/2010/main" val="243836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03A11-7114-0519-76E0-0E7701746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Calculating Maximal Heart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2B964-9B9D-F571-C030-88EB5927E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Most commonly used method in cardiac rehab is the “Inbar” method.</a:t>
            </a:r>
          </a:p>
          <a:p>
            <a:r>
              <a:rPr lang="en-GB" sz="2400" dirty="0"/>
              <a:t>206 – (age x 0.7)</a:t>
            </a:r>
          </a:p>
          <a:p>
            <a:r>
              <a:rPr lang="en-GB" sz="2400" dirty="0"/>
              <a:t>E.g. if a patient is 70 years old:</a:t>
            </a:r>
          </a:p>
          <a:p>
            <a:pPr lvl="1"/>
            <a:r>
              <a:rPr lang="en-GB" dirty="0"/>
              <a:t>206 – (70 x 0.7)</a:t>
            </a:r>
          </a:p>
          <a:p>
            <a:pPr lvl="1"/>
            <a:r>
              <a:rPr lang="en-GB" dirty="0"/>
              <a:t>206 – 49 = 157 bpm</a:t>
            </a:r>
          </a:p>
          <a:p>
            <a:pPr lvl="1"/>
            <a:r>
              <a:rPr lang="en-GB" dirty="0"/>
              <a:t>Predicted max heart rate of 70 year old is </a:t>
            </a:r>
            <a:r>
              <a:rPr lang="en-GB" b="1" dirty="0"/>
              <a:t>157</a:t>
            </a:r>
            <a:r>
              <a:rPr lang="en-GB" dirty="0"/>
              <a:t> bpm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26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0310-5D5C-132A-B336-2F235C40F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9" y="55562"/>
            <a:ext cx="11423901" cy="1325563"/>
          </a:xfrm>
        </p:spPr>
        <p:txBody>
          <a:bodyPr/>
          <a:lstStyle/>
          <a:p>
            <a:r>
              <a:rPr lang="en-GB" dirty="0"/>
              <a:t>Effect of 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C9C3B-C796-A2B0-920C-37BC878CD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49" y="1117600"/>
            <a:ext cx="11423901" cy="4965699"/>
          </a:xfrm>
        </p:spPr>
        <p:txBody>
          <a:bodyPr>
            <a:normAutofit fontScale="77500" lnSpcReduction="20000"/>
          </a:bodyPr>
          <a:lstStyle/>
          <a:p>
            <a:r>
              <a:rPr lang="en-GB" sz="3400" dirty="0"/>
              <a:t>Beta-Blockers (commonly end in “lol” – Bisoprolol, Nebivolol, Atenolol etc)</a:t>
            </a:r>
          </a:p>
          <a:p>
            <a:pPr lvl="1"/>
            <a:r>
              <a:rPr lang="en-GB" sz="3400" dirty="0"/>
              <a:t>Reduce maximal heart rate by 20-30 bpm</a:t>
            </a:r>
          </a:p>
          <a:p>
            <a:pPr lvl="1"/>
            <a:r>
              <a:rPr lang="en-GB" sz="3400" dirty="0"/>
              <a:t>Err on the side of caution and reduce by 30 bpm</a:t>
            </a:r>
          </a:p>
          <a:p>
            <a:r>
              <a:rPr lang="en-GB" sz="3400" dirty="0"/>
              <a:t>Using previous example:</a:t>
            </a:r>
          </a:p>
          <a:p>
            <a:r>
              <a:rPr lang="en-GB" sz="3400" dirty="0"/>
              <a:t>if a patient is 70 years old </a:t>
            </a:r>
            <a:r>
              <a:rPr lang="en-GB" sz="3400" b="1" dirty="0"/>
              <a:t>AND</a:t>
            </a:r>
            <a:r>
              <a:rPr lang="en-GB" sz="3400" dirty="0"/>
              <a:t> taking a beta blocker:</a:t>
            </a:r>
          </a:p>
          <a:p>
            <a:pPr lvl="1"/>
            <a:r>
              <a:rPr lang="en-GB" sz="3400" dirty="0"/>
              <a:t>206 – (70 x 0.7)</a:t>
            </a:r>
          </a:p>
          <a:p>
            <a:pPr lvl="1"/>
            <a:r>
              <a:rPr lang="en-GB" sz="3400" dirty="0"/>
              <a:t>206 – 49 = 157 bpm</a:t>
            </a:r>
          </a:p>
          <a:p>
            <a:pPr lvl="1"/>
            <a:r>
              <a:rPr lang="en-GB" sz="3400" dirty="0"/>
              <a:t>157 – 30 (effect of BB) = 127 bpm </a:t>
            </a:r>
          </a:p>
          <a:p>
            <a:pPr lvl="1"/>
            <a:r>
              <a:rPr lang="en-GB" sz="3400" dirty="0"/>
              <a:t>Predicted max heart rate of 70 year old on a beta blocker is </a:t>
            </a:r>
            <a:r>
              <a:rPr lang="en-GB" sz="3400" b="1" dirty="0"/>
              <a:t>127</a:t>
            </a:r>
            <a:r>
              <a:rPr lang="en-GB" sz="3400" dirty="0"/>
              <a:t> bpm</a:t>
            </a:r>
          </a:p>
          <a:p>
            <a:r>
              <a:rPr lang="en-GB" sz="3400" dirty="0"/>
              <a:t>Other medications to be aware of:</a:t>
            </a:r>
          </a:p>
          <a:p>
            <a:pPr lvl="1"/>
            <a:r>
              <a:rPr lang="en-GB" sz="3400" dirty="0"/>
              <a:t>Ivabradine</a:t>
            </a:r>
          </a:p>
          <a:p>
            <a:pPr lvl="1"/>
            <a:r>
              <a:rPr lang="en-GB" sz="3400" dirty="0"/>
              <a:t>Diltiazem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02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13883-DEBE-A83A-15F7-895080A90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Heart Rate Reserve/ Karvonen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E7827-0212-0698-2ADF-D0A5FAF85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50" y="1536700"/>
            <a:ext cx="11423901" cy="3971985"/>
          </a:xfrm>
        </p:spPr>
        <p:txBody>
          <a:bodyPr>
            <a:normAutofit/>
          </a:bodyPr>
          <a:lstStyle/>
          <a:p>
            <a:r>
              <a:rPr lang="en-GB" sz="2400" dirty="0"/>
              <a:t>Preferred to %HRmax for 2 main reasons</a:t>
            </a:r>
          </a:p>
          <a:p>
            <a:pPr lvl="1"/>
            <a:r>
              <a:rPr lang="en-GB" dirty="0"/>
              <a:t>Directly correlates to VO2</a:t>
            </a:r>
          </a:p>
          <a:p>
            <a:pPr lvl="1"/>
            <a:r>
              <a:rPr lang="en-GB" dirty="0"/>
              <a:t>More individualised due to taking into account resting heart rate</a:t>
            </a:r>
          </a:p>
          <a:p>
            <a:r>
              <a:rPr lang="en-GB" sz="2400" dirty="0"/>
              <a:t>Once HRmax is calculated, resting heart rate is subtracted to give us the “reserve” – how many beats between the resting and max HR. </a:t>
            </a:r>
          </a:p>
          <a:p>
            <a:r>
              <a:rPr lang="en-GB" sz="2400" dirty="0"/>
              <a:t>Reserve is multiplied by target zone.</a:t>
            </a:r>
          </a:p>
          <a:p>
            <a:r>
              <a:rPr lang="en-GB" sz="2400" dirty="0"/>
              <a:t>Add back onto Resting HR </a:t>
            </a:r>
          </a:p>
        </p:txBody>
      </p:sp>
      <p:pic>
        <p:nvPicPr>
          <p:cNvPr id="6" name="Content Placeholder 4" descr="A diagram of a heart rate&#10;&#10;AI-generated content may be incorrect.">
            <a:extLst>
              <a:ext uri="{FF2B5EF4-FFF2-40B4-BE49-F238E27FC236}">
                <a16:creationId xmlns:a16="http://schemas.microsoft.com/office/drawing/2014/main" id="{37A89A1D-EBA2-ABC8-CB6C-DA1F2607D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9" t="14569" r="29822"/>
          <a:stretch>
            <a:fillRect/>
          </a:stretch>
        </p:blipFill>
        <p:spPr>
          <a:xfrm>
            <a:off x="8324360" y="3711575"/>
            <a:ext cx="2870201" cy="314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2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1D49-4CF6-2747-32D0-B0248D00A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50" y="174627"/>
            <a:ext cx="11423901" cy="1325563"/>
          </a:xfrm>
        </p:spPr>
        <p:txBody>
          <a:bodyPr/>
          <a:lstStyle/>
          <a:p>
            <a:r>
              <a:rPr lang="en-GB" dirty="0"/>
              <a:t>Heart Rate Reserve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9AE85-09D1-B0C7-7016-2E9D3F150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50" y="1368424"/>
            <a:ext cx="11423901" cy="4841876"/>
          </a:xfrm>
        </p:spPr>
        <p:txBody>
          <a:bodyPr>
            <a:normAutofit/>
          </a:bodyPr>
          <a:lstStyle/>
          <a:p>
            <a:r>
              <a:rPr lang="en-GB" sz="3200" dirty="0"/>
              <a:t>70 year old who is on a beta blocker and has a resting heart rate of 60 bpm, that you want to work at 40-70% HRR.</a:t>
            </a:r>
          </a:p>
          <a:p>
            <a:pPr lvl="1"/>
            <a:r>
              <a:rPr lang="en-GB" sz="3200" dirty="0"/>
              <a:t>206 – (70 x 0.7)</a:t>
            </a:r>
          </a:p>
          <a:p>
            <a:pPr lvl="1"/>
            <a:r>
              <a:rPr lang="en-GB" sz="3200" dirty="0"/>
              <a:t>206 – 49 = 157 bpm</a:t>
            </a:r>
          </a:p>
          <a:p>
            <a:pPr lvl="1"/>
            <a:r>
              <a:rPr lang="en-GB" sz="3200" dirty="0"/>
              <a:t>157 – 30 = 127 bpm </a:t>
            </a:r>
          </a:p>
          <a:p>
            <a:pPr lvl="1"/>
            <a:r>
              <a:rPr lang="en-GB" sz="3200" dirty="0"/>
              <a:t>127 (HRmax) – 60 (resting HR)</a:t>
            </a:r>
          </a:p>
          <a:p>
            <a:pPr lvl="1"/>
            <a:r>
              <a:rPr lang="en-GB" sz="3200" dirty="0"/>
              <a:t>Reserve = 67 bpm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534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0081-D6FF-D710-3005-AD450316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Heart Rate Reserve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E5ED78-984F-5538-FAE6-29FD64A45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861936"/>
              </p:ext>
            </p:extLst>
          </p:nvPr>
        </p:nvGraphicFramePr>
        <p:xfrm>
          <a:off x="596900" y="1690690"/>
          <a:ext cx="5499100" cy="2600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99100">
                  <a:extLst>
                    <a:ext uri="{9D8B030D-6E8A-4147-A177-3AD203B41FA5}">
                      <a16:colId xmlns:a16="http://schemas.microsoft.com/office/drawing/2014/main" val="529118836"/>
                    </a:ext>
                  </a:extLst>
                </a:gridCol>
              </a:tblGrid>
              <a:tr h="582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Reserve = 67 bpm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16050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of 67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779035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of 67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06513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 of 67 = </a:t>
                      </a:r>
                      <a:r>
                        <a:rPr kumimoji="0" lang="en-GB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04662"/>
                  </a:ext>
                </a:extLst>
              </a:tr>
              <a:tr h="537614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70% of 67 = </a:t>
                      </a:r>
                      <a:r>
                        <a:rPr kumimoji="0" lang="en-GB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003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F16876A-250B-DDE0-E54D-516B64183A50}"/>
              </a:ext>
            </a:extLst>
          </p:cNvPr>
          <p:cNvSpPr txBox="1"/>
          <p:nvPr/>
        </p:nvSpPr>
        <p:spPr>
          <a:xfrm>
            <a:off x="596900" y="4752032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Prescribed target heart rate zone 40-70% =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87 bpm to 107 bpm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D8EAD9-63A4-98F6-7949-2DD1F3387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03952"/>
              </p:ext>
            </p:extLst>
          </p:nvPr>
        </p:nvGraphicFramePr>
        <p:xfrm>
          <a:off x="6251575" y="1690690"/>
          <a:ext cx="5127625" cy="26136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625">
                  <a:extLst>
                    <a:ext uri="{9D8B030D-6E8A-4147-A177-3AD203B41FA5}">
                      <a16:colId xmlns:a16="http://schemas.microsoft.com/office/drawing/2014/main" val="124069846"/>
                    </a:ext>
                  </a:extLst>
                </a:gridCol>
              </a:tblGrid>
              <a:tr h="5953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to resting HR (60 bpm)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43384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+ 27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bpm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309398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+ 34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</a:t>
                      </a: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67547"/>
                  </a:ext>
                </a:extLst>
              </a:tr>
              <a:tr h="49356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+ 40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924281"/>
                  </a:ext>
                </a:extLst>
              </a:tr>
              <a:tr h="53761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+ 47 = </a:t>
                      </a:r>
                      <a:r>
                        <a:rPr lang="en-GB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</a:t>
                      </a:r>
                      <a:r>
                        <a:rPr lang="en-GB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bpm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70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35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F6EA0-D706-A6E1-CB19-69120BF7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B2655-98FB-D869-0A42-E3E5B7131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50" y="1549400"/>
            <a:ext cx="11423901" cy="3959285"/>
          </a:xfrm>
        </p:spPr>
        <p:txBody>
          <a:bodyPr/>
          <a:lstStyle/>
          <a:p>
            <a:r>
              <a:rPr lang="en-GB" dirty="0"/>
              <a:t>50 year old with a resting HR of 70, </a:t>
            </a:r>
            <a:r>
              <a:rPr lang="en-GB" b="1" dirty="0"/>
              <a:t>not</a:t>
            </a:r>
            <a:r>
              <a:rPr lang="en-GB" dirty="0"/>
              <a:t> on any rate lowering medications. Calculate 40-70% HRR. </a:t>
            </a:r>
          </a:p>
          <a:p>
            <a:r>
              <a:rPr lang="en-GB" sz="2400" b="1" dirty="0"/>
              <a:t>Max HR</a:t>
            </a:r>
          </a:p>
          <a:p>
            <a:pPr lvl="1"/>
            <a:r>
              <a:rPr lang="en-GB" dirty="0"/>
              <a:t>206 – (50 x 0.7)</a:t>
            </a:r>
          </a:p>
          <a:p>
            <a:pPr lvl="1"/>
            <a:r>
              <a:rPr lang="en-GB" dirty="0"/>
              <a:t>206 – 37 = 169 bpm</a:t>
            </a:r>
          </a:p>
          <a:p>
            <a:r>
              <a:rPr lang="en-GB" sz="2400" b="1" dirty="0"/>
              <a:t>Reserve</a:t>
            </a:r>
            <a:r>
              <a:rPr lang="en-GB" sz="2400" dirty="0"/>
              <a:t>:</a:t>
            </a:r>
          </a:p>
          <a:p>
            <a:pPr lvl="1"/>
            <a:r>
              <a:rPr lang="en-GB" dirty="0"/>
              <a:t>169- 70 = 99 bpm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556DE-EFA8-0E7A-4C3A-FAC22B448866}"/>
              </a:ext>
            </a:extLst>
          </p:cNvPr>
          <p:cNvSpPr txBox="1"/>
          <p:nvPr/>
        </p:nvSpPr>
        <p:spPr>
          <a:xfrm>
            <a:off x="7150608" y="2432304"/>
            <a:ext cx="6190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40-70 % of HRR</a:t>
            </a:r>
          </a:p>
          <a:p>
            <a:r>
              <a:rPr lang="en-GB" sz="2400" dirty="0"/>
              <a:t>99 x 0.4 = 40 bpm</a:t>
            </a:r>
          </a:p>
          <a:p>
            <a:r>
              <a:rPr lang="en-GB" sz="2400" dirty="0"/>
              <a:t>99 x 0.7 = 70 bpm</a:t>
            </a:r>
          </a:p>
          <a:p>
            <a:endParaRPr lang="en-GB" sz="2400" dirty="0"/>
          </a:p>
          <a:p>
            <a:r>
              <a:rPr lang="en-GB" sz="2400" b="1" dirty="0"/>
              <a:t>Target Heart Rate</a:t>
            </a:r>
          </a:p>
          <a:p>
            <a:r>
              <a:rPr lang="en-GB" sz="2400" dirty="0"/>
              <a:t>70 + 40 = 110 bpm</a:t>
            </a:r>
          </a:p>
          <a:p>
            <a:r>
              <a:rPr lang="en-GB" sz="2400" dirty="0"/>
              <a:t>70 + 70 = 140 bpm</a:t>
            </a:r>
          </a:p>
        </p:txBody>
      </p:sp>
    </p:spTree>
    <p:extLst>
      <p:ext uri="{BB962C8B-B14F-4D97-AF65-F5344CB8AC3E}">
        <p14:creationId xmlns:p14="http://schemas.microsoft.com/office/powerpoint/2010/main" val="344157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E1205-D0E5-281E-EFD3-37D21B3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362FF-F165-B76D-CA2E-C5550757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EC5A7-F03E-6B25-51A9-03515D910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50" y="1549400"/>
            <a:ext cx="11423901" cy="395928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same patient from example 1 has now been commenced on Bisoprolol. His resting heart rate has reduced to 60 bpm</a:t>
            </a:r>
          </a:p>
          <a:p>
            <a:r>
              <a:rPr lang="en-GB" dirty="0"/>
              <a:t>50 year old with a resting HR of 60 bpm, on Bisoprolol. Calculate 40-70% HRR. </a:t>
            </a:r>
          </a:p>
          <a:p>
            <a:r>
              <a:rPr lang="en-GB" sz="2400" b="1" dirty="0"/>
              <a:t>Max HR</a:t>
            </a:r>
          </a:p>
          <a:p>
            <a:pPr lvl="1"/>
            <a:r>
              <a:rPr lang="en-GB" dirty="0"/>
              <a:t>206 – (50 x 0.7)</a:t>
            </a:r>
          </a:p>
          <a:p>
            <a:pPr lvl="1"/>
            <a:r>
              <a:rPr lang="en-GB" dirty="0"/>
              <a:t>206 – 37 = 169 bpm</a:t>
            </a:r>
          </a:p>
          <a:p>
            <a:pPr lvl="1"/>
            <a:r>
              <a:rPr lang="en-GB" b="1" dirty="0"/>
              <a:t>169 – 30 = 139</a:t>
            </a:r>
          </a:p>
          <a:p>
            <a:r>
              <a:rPr lang="en-GB" sz="2400" b="1" dirty="0"/>
              <a:t>Reserve</a:t>
            </a:r>
            <a:r>
              <a:rPr lang="en-GB" sz="2400" dirty="0"/>
              <a:t>:</a:t>
            </a:r>
          </a:p>
          <a:p>
            <a:pPr lvl="1"/>
            <a:r>
              <a:rPr lang="en-GB" dirty="0"/>
              <a:t>139 - 60 = 79 bpm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904F5B-1E7A-94AD-E887-49D1ED723FED}"/>
              </a:ext>
            </a:extLst>
          </p:cNvPr>
          <p:cNvSpPr txBox="1"/>
          <p:nvPr/>
        </p:nvSpPr>
        <p:spPr>
          <a:xfrm>
            <a:off x="7114032" y="3429000"/>
            <a:ext cx="6190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40-70 % of HRR</a:t>
            </a:r>
          </a:p>
          <a:p>
            <a:r>
              <a:rPr lang="en-GB" sz="2400" dirty="0"/>
              <a:t>79 x 0.4 = 32 bpm</a:t>
            </a:r>
          </a:p>
          <a:p>
            <a:r>
              <a:rPr lang="en-GB" sz="2400" dirty="0"/>
              <a:t>79 x 0.7 = 55 bpm</a:t>
            </a:r>
          </a:p>
          <a:p>
            <a:endParaRPr lang="en-GB" sz="2400" dirty="0"/>
          </a:p>
          <a:p>
            <a:r>
              <a:rPr lang="en-GB" sz="2400" b="1" dirty="0"/>
              <a:t>Target Heart Rate</a:t>
            </a:r>
          </a:p>
          <a:p>
            <a:r>
              <a:rPr lang="en-GB" sz="2400" dirty="0"/>
              <a:t>60 + 32 = 92 bpm</a:t>
            </a:r>
          </a:p>
          <a:p>
            <a:r>
              <a:rPr lang="en-GB" sz="2400" dirty="0"/>
              <a:t>60 + 55 = 115 bpm</a:t>
            </a:r>
          </a:p>
        </p:txBody>
      </p:sp>
    </p:spTree>
    <p:extLst>
      <p:ext uri="{BB962C8B-B14F-4D97-AF65-F5344CB8AC3E}">
        <p14:creationId xmlns:p14="http://schemas.microsoft.com/office/powerpoint/2010/main" val="6503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CA314-2040-BAF2-F2B4-13B667D62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0055-F957-C5DE-8120-B6BBDDFA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880A6-CA28-BA3A-1DC1-46199E238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50" y="1549400"/>
            <a:ext cx="11423901" cy="3959285"/>
          </a:xfrm>
        </p:spPr>
        <p:txBody>
          <a:bodyPr/>
          <a:lstStyle/>
          <a:p>
            <a:r>
              <a:rPr lang="en-GB" dirty="0"/>
              <a:t>90 year old with a resting HR of 80 bpm, taking Bisoprolol. Calculate 40-70% HRR. </a:t>
            </a:r>
          </a:p>
          <a:p>
            <a:r>
              <a:rPr lang="en-GB" sz="2400" b="1" dirty="0"/>
              <a:t>Max HR</a:t>
            </a:r>
          </a:p>
          <a:p>
            <a:pPr lvl="1"/>
            <a:r>
              <a:rPr lang="en-GB" dirty="0"/>
              <a:t>206 – (90 x 0.7)</a:t>
            </a:r>
          </a:p>
          <a:p>
            <a:pPr lvl="1"/>
            <a:r>
              <a:rPr lang="en-GB" dirty="0"/>
              <a:t>206 – 63 = 143 bpm</a:t>
            </a:r>
          </a:p>
          <a:p>
            <a:pPr lvl="1"/>
            <a:r>
              <a:rPr lang="en-GB" dirty="0"/>
              <a:t>143 – 30 = 113 bpm</a:t>
            </a:r>
          </a:p>
          <a:p>
            <a:r>
              <a:rPr lang="en-GB" sz="2400" b="1" dirty="0"/>
              <a:t>Reserve</a:t>
            </a:r>
            <a:r>
              <a:rPr lang="en-GB" sz="2400" dirty="0"/>
              <a:t>:</a:t>
            </a:r>
          </a:p>
          <a:p>
            <a:pPr lvl="1"/>
            <a:r>
              <a:rPr lang="en-GB" dirty="0"/>
              <a:t>113 – 80 = 33 bpm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A6ADDE-2147-479E-D0FC-A30E12F7E5FE}"/>
              </a:ext>
            </a:extLst>
          </p:cNvPr>
          <p:cNvSpPr txBox="1"/>
          <p:nvPr/>
        </p:nvSpPr>
        <p:spPr>
          <a:xfrm>
            <a:off x="7150608" y="2432304"/>
            <a:ext cx="6190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40-70 % of HRR</a:t>
            </a:r>
          </a:p>
          <a:p>
            <a:r>
              <a:rPr lang="en-GB" sz="2400" dirty="0"/>
              <a:t>33 x 0.4 = 13 bpm</a:t>
            </a:r>
          </a:p>
          <a:p>
            <a:r>
              <a:rPr lang="en-GB" sz="2400" dirty="0"/>
              <a:t>33 x 0.7 = 23 bpm</a:t>
            </a:r>
          </a:p>
          <a:p>
            <a:endParaRPr lang="en-GB" sz="2400" dirty="0"/>
          </a:p>
          <a:p>
            <a:r>
              <a:rPr lang="en-GB" sz="2400" b="1" dirty="0"/>
              <a:t>Target Heart Rate</a:t>
            </a:r>
          </a:p>
          <a:p>
            <a:r>
              <a:rPr lang="en-GB" sz="2400" dirty="0"/>
              <a:t>80 + 13 = 93 bpm</a:t>
            </a:r>
          </a:p>
          <a:p>
            <a:r>
              <a:rPr lang="en-GB" sz="2400" dirty="0"/>
              <a:t>80 + 23 = 103 bpm</a:t>
            </a:r>
          </a:p>
        </p:txBody>
      </p:sp>
    </p:spTree>
    <p:extLst>
      <p:ext uri="{BB962C8B-B14F-4D97-AF65-F5344CB8AC3E}">
        <p14:creationId xmlns:p14="http://schemas.microsoft.com/office/powerpoint/2010/main" val="415301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B08A447B4D7F4F81F5C517BEB5B9E0" ma:contentTypeVersion="16" ma:contentTypeDescription="Create a new document." ma:contentTypeScope="" ma:versionID="a81de08ffb90484b29e561b252d77993">
  <xsd:schema xmlns:xsd="http://www.w3.org/2001/XMLSchema" xmlns:xs="http://www.w3.org/2001/XMLSchema" xmlns:p="http://schemas.microsoft.com/office/2006/metadata/properties" xmlns:ns2="1332b5bc-f7a5-4dc6-bd76-001953930085" xmlns:ns3="7632a656-cdcf-4f5d-aa6e-81397305cf2c" targetNamespace="http://schemas.microsoft.com/office/2006/metadata/properties" ma:root="true" ma:fieldsID="e22e24fadd36cb1c5a9ade9f0a456b1e" ns2:_="" ns3:_="">
    <xsd:import namespace="1332b5bc-f7a5-4dc6-bd76-001953930085"/>
    <xsd:import namespace="7632a656-cdcf-4f5d-aa6e-81397305cf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2b5bc-f7a5-4dc6-bd76-0019539300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9290ff7-9158-40dc-94cf-fe9c84514b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32a656-cdcf-4f5d-aa6e-81397305cf2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258376a-db18-4e8c-892f-65f3ce8b3452}" ma:internalName="TaxCatchAll" ma:showField="CatchAllData" ma:web="7632a656-cdcf-4f5d-aa6e-81397305cf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32b5bc-f7a5-4dc6-bd76-001953930085">
      <Terms xmlns="http://schemas.microsoft.com/office/infopath/2007/PartnerControls"/>
    </lcf76f155ced4ddcb4097134ff3c332f>
    <TaxCatchAll xmlns="7632a656-cdcf-4f5d-aa6e-81397305cf2c" xsi:nil="true"/>
  </documentManagement>
</p:properties>
</file>

<file path=customXml/itemProps1.xml><?xml version="1.0" encoding="utf-8"?>
<ds:datastoreItem xmlns:ds="http://schemas.openxmlformats.org/officeDocument/2006/customXml" ds:itemID="{8BB74820-A09C-4577-A4A5-7AC14FBB83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74D193-CAD2-43C0-83E9-2CD77A79D6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32b5bc-f7a5-4dc6-bd76-001953930085"/>
    <ds:schemaRef ds:uri="7632a656-cdcf-4f5d-aa6e-81397305cf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F7BF2A-9093-48C9-AABD-1AA3B2F32755}">
  <ds:schemaRefs>
    <ds:schemaRef ds:uri="http://schemas.microsoft.com/office/2006/metadata/properties"/>
    <ds:schemaRef ds:uri="http://schemas.microsoft.com/office/infopath/2007/PartnerControls"/>
    <ds:schemaRef ds:uri="1332b5bc-f7a5-4dc6-bd76-001953930085"/>
    <ds:schemaRef ds:uri="7632a656-cdcf-4f5d-aa6e-81397305cf2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716</Words>
  <Application>Microsoft Office PowerPoint</Application>
  <PresentationFormat>Widescreen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1_Office Theme</vt:lpstr>
      <vt:lpstr>Session 3: Calculating Target Heart Rate Zones</vt:lpstr>
      <vt:lpstr>Considerations</vt:lpstr>
      <vt:lpstr>Calculating Maximal Heart rate</vt:lpstr>
      <vt:lpstr>Calculating Maximal Heart rate</vt:lpstr>
      <vt:lpstr>Effect of Medications</vt:lpstr>
      <vt:lpstr>Heart Rate Reserve/ Karvonen</vt:lpstr>
      <vt:lpstr>Heart Rate Reserve</vt:lpstr>
      <vt:lpstr>Heart Rate Reserve</vt:lpstr>
      <vt:lpstr>Example 1</vt:lpstr>
      <vt:lpstr>Example 2</vt:lpstr>
      <vt:lpstr>Example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Battersby</dc:creator>
  <cp:lastModifiedBy>Gemma Smith (Neurorehab)</cp:lastModifiedBy>
  <cp:revision>3</cp:revision>
  <dcterms:created xsi:type="dcterms:W3CDTF">2026-03-02T11:47:51Z</dcterms:created>
  <dcterms:modified xsi:type="dcterms:W3CDTF">2026-03-03T11:40:37Z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0x010100F2B08A447B4D7F4F81F5C517BEB5B9E0</vt:lpwstr>
  </property>
  <property fmtid="{D5CDD505-2E9C-101B-9397-08002B2CF9AE}" pid="3" name="MediaServiceImageTags">
    <vt:lpwstr/>
  </property>
</Properties>
</file>